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14" r:id="rId3"/>
    <p:sldId id="257" r:id="rId4"/>
    <p:sldId id="315" r:id="rId5"/>
    <p:sldId id="264" r:id="rId6"/>
    <p:sldId id="265" r:id="rId7"/>
    <p:sldId id="266" r:id="rId8"/>
    <p:sldId id="259" r:id="rId9"/>
    <p:sldId id="270" r:id="rId10"/>
    <p:sldId id="319" r:id="rId11"/>
    <p:sldId id="271" r:id="rId12"/>
    <p:sldId id="267" r:id="rId13"/>
    <p:sldId id="272" r:id="rId14"/>
    <p:sldId id="276" r:id="rId15"/>
    <p:sldId id="284" r:id="rId16"/>
    <p:sldId id="280" r:id="rId17"/>
    <p:sldId id="323" r:id="rId18"/>
    <p:sldId id="322" r:id="rId19"/>
    <p:sldId id="321" r:id="rId20"/>
    <p:sldId id="320" r:id="rId21"/>
    <p:sldId id="286" r:id="rId22"/>
    <p:sldId id="285" r:id="rId23"/>
    <p:sldId id="287" r:id="rId24"/>
    <p:sldId id="288" r:id="rId25"/>
    <p:sldId id="292" r:id="rId26"/>
    <p:sldId id="289" r:id="rId27"/>
    <p:sldId id="325" r:id="rId28"/>
    <p:sldId id="299" r:id="rId29"/>
    <p:sldId id="290" r:id="rId30"/>
    <p:sldId id="291" r:id="rId31"/>
    <p:sldId id="326" r:id="rId32"/>
    <p:sldId id="324" r:id="rId33"/>
    <p:sldId id="263" r:id="rId34"/>
    <p:sldId id="260" r:id="rId35"/>
    <p:sldId id="296" r:id="rId36"/>
    <p:sldId id="301" r:id="rId37"/>
    <p:sldId id="297" r:id="rId38"/>
    <p:sldId id="316" r:id="rId39"/>
    <p:sldId id="302" r:id="rId40"/>
    <p:sldId id="303" r:id="rId41"/>
    <p:sldId id="313" r:id="rId42"/>
    <p:sldId id="318" r:id="rId43"/>
    <p:sldId id="304" r:id="rId44"/>
    <p:sldId id="305" r:id="rId45"/>
    <p:sldId id="307" r:id="rId46"/>
    <p:sldId id="306" r:id="rId47"/>
    <p:sldId id="309" r:id="rId48"/>
    <p:sldId id="310" r:id="rId49"/>
    <p:sldId id="298" r:id="rId50"/>
    <p:sldId id="311" r:id="rId51"/>
    <p:sldId id="312" r:id="rId52"/>
    <p:sldId id="317" r:id="rId53"/>
    <p:sldId id="262" r:id="rId54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C666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541"/>
  </p:normalViewPr>
  <p:slideViewPr>
    <p:cSldViewPr snapToGrid="0" snapToObjects="1">
      <p:cViewPr varScale="1">
        <p:scale>
          <a:sx n="62" d="100"/>
          <a:sy n="62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Lenox" userId="c7fe86b2-4a91-4311-9e5c-3e5509246e7b" providerId="ADAL" clId="{E5065019-2FAB-4631-9939-DA280F09658A}"/>
    <pc:docChg chg="custSel delSld modSld">
      <pc:chgData name="Carla Lenox" userId="c7fe86b2-4a91-4311-9e5c-3e5509246e7b" providerId="ADAL" clId="{E5065019-2FAB-4631-9939-DA280F09658A}" dt="2018-10-18T19:10:31.894" v="28" actId="478"/>
      <pc:docMkLst>
        <pc:docMk/>
      </pc:docMkLst>
      <pc:sldChg chg="del">
        <pc:chgData name="Carla Lenox" userId="c7fe86b2-4a91-4311-9e5c-3e5509246e7b" providerId="ADAL" clId="{E5065019-2FAB-4631-9939-DA280F09658A}" dt="2018-10-18T19:06:28.968" v="7" actId="2696"/>
        <pc:sldMkLst>
          <pc:docMk/>
          <pc:sldMk cId="1219134684" sldId="269"/>
        </pc:sldMkLst>
      </pc:sldChg>
      <pc:sldChg chg="modSp">
        <pc:chgData name="Carla Lenox" userId="c7fe86b2-4a91-4311-9e5c-3e5509246e7b" providerId="ADAL" clId="{E5065019-2FAB-4631-9939-DA280F09658A}" dt="2018-10-18T19:07:31.771" v="10" actId="1076"/>
        <pc:sldMkLst>
          <pc:docMk/>
          <pc:sldMk cId="1345617093" sldId="290"/>
        </pc:sldMkLst>
        <pc:spChg chg="mod">
          <ac:chgData name="Carla Lenox" userId="c7fe86b2-4a91-4311-9e5c-3e5509246e7b" providerId="ADAL" clId="{E5065019-2FAB-4631-9939-DA280F09658A}" dt="2018-10-18T19:07:31.771" v="10" actId="1076"/>
          <ac:spMkLst>
            <pc:docMk/>
            <pc:sldMk cId="1345617093" sldId="290"/>
            <ac:spMk id="126" creationId="{00000000-0000-0000-0000-000000000000}"/>
          </ac:spMkLst>
        </pc:spChg>
      </pc:sldChg>
      <pc:sldChg chg="modSp">
        <pc:chgData name="Carla Lenox" userId="c7fe86b2-4a91-4311-9e5c-3e5509246e7b" providerId="ADAL" clId="{E5065019-2FAB-4631-9939-DA280F09658A}" dt="2018-10-18T19:09:14.137" v="27" actId="20577"/>
        <pc:sldMkLst>
          <pc:docMk/>
          <pc:sldMk cId="182855901" sldId="302"/>
        </pc:sldMkLst>
        <pc:spChg chg="mod">
          <ac:chgData name="Carla Lenox" userId="c7fe86b2-4a91-4311-9e5c-3e5509246e7b" providerId="ADAL" clId="{E5065019-2FAB-4631-9939-DA280F09658A}" dt="2018-10-18T19:09:14.137" v="27" actId="20577"/>
          <ac:spMkLst>
            <pc:docMk/>
            <pc:sldMk cId="182855901" sldId="302"/>
            <ac:spMk id="105" creationId="{00000000-0000-0000-0000-000000000000}"/>
          </ac:spMkLst>
        </pc:spChg>
      </pc:sldChg>
      <pc:sldChg chg="modSp">
        <pc:chgData name="Carla Lenox" userId="c7fe86b2-4a91-4311-9e5c-3e5509246e7b" providerId="ADAL" clId="{E5065019-2FAB-4631-9939-DA280F09658A}" dt="2018-10-18T19:05:56.370" v="6" actId="114"/>
        <pc:sldMkLst>
          <pc:docMk/>
          <pc:sldMk cId="2026379835" sldId="314"/>
        </pc:sldMkLst>
        <pc:spChg chg="mod">
          <ac:chgData name="Carla Lenox" userId="c7fe86b2-4a91-4311-9e5c-3e5509246e7b" providerId="ADAL" clId="{E5065019-2FAB-4631-9939-DA280F09658A}" dt="2018-10-18T19:05:56.370" v="6" actId="114"/>
          <ac:spMkLst>
            <pc:docMk/>
            <pc:sldMk cId="2026379835" sldId="314"/>
            <ac:spMk id="105" creationId="{00000000-0000-0000-0000-000000000000}"/>
          </ac:spMkLst>
        </pc:spChg>
      </pc:sldChg>
      <pc:sldChg chg="delSp delAnim">
        <pc:chgData name="Carla Lenox" userId="c7fe86b2-4a91-4311-9e5c-3e5509246e7b" providerId="ADAL" clId="{E5065019-2FAB-4631-9939-DA280F09658A}" dt="2018-10-18T19:10:31.894" v="28" actId="478"/>
        <pc:sldMkLst>
          <pc:docMk/>
          <pc:sldMk cId="1454676866" sldId="318"/>
        </pc:sldMkLst>
        <pc:picChg chg="del">
          <ac:chgData name="Carla Lenox" userId="c7fe86b2-4a91-4311-9e5c-3e5509246e7b" providerId="ADAL" clId="{E5065019-2FAB-4631-9939-DA280F09658A}" dt="2018-10-18T19:10:31.894" v="28" actId="478"/>
          <ac:picMkLst>
            <pc:docMk/>
            <pc:sldMk cId="1454676866" sldId="318"/>
            <ac:picMk id="4" creationId="{00000000-0000-0000-0000-000000000000}"/>
          </ac:picMkLst>
        </pc:picChg>
      </pc:sldChg>
      <pc:sldChg chg="modSp">
        <pc:chgData name="Carla Lenox" userId="c7fe86b2-4a91-4311-9e5c-3e5509246e7b" providerId="ADAL" clId="{E5065019-2FAB-4631-9939-DA280F09658A}" dt="2018-10-18T19:06:38.079" v="9" actId="20577"/>
        <pc:sldMkLst>
          <pc:docMk/>
          <pc:sldMk cId="2000851021" sldId="319"/>
        </pc:sldMkLst>
        <pc:spChg chg="mod">
          <ac:chgData name="Carla Lenox" userId="c7fe86b2-4a91-4311-9e5c-3e5509246e7b" providerId="ADAL" clId="{E5065019-2FAB-4631-9939-DA280F09658A}" dt="2018-10-18T19:06:38.079" v="9" actId="20577"/>
          <ac:spMkLst>
            <pc:docMk/>
            <pc:sldMk cId="2000851021" sldId="319"/>
            <ac:spMk id="126" creationId="{00000000-0000-0000-0000-000000000000}"/>
          </ac:spMkLst>
        </pc:spChg>
      </pc:sldChg>
      <pc:sldChg chg="modSp">
        <pc:chgData name="Carla Lenox" userId="c7fe86b2-4a91-4311-9e5c-3e5509246e7b" providerId="ADAL" clId="{E5065019-2FAB-4631-9939-DA280F09658A}" dt="2018-10-18T19:08:18.793" v="12" actId="20577"/>
        <pc:sldMkLst>
          <pc:docMk/>
          <pc:sldMk cId="787617498" sldId="324"/>
        </pc:sldMkLst>
        <pc:spChg chg="mod">
          <ac:chgData name="Carla Lenox" userId="c7fe86b2-4a91-4311-9e5c-3e5509246e7b" providerId="ADAL" clId="{E5065019-2FAB-4631-9939-DA280F09658A}" dt="2018-10-18T19:08:18.793" v="12" actId="20577"/>
          <ac:spMkLst>
            <pc:docMk/>
            <pc:sldMk cId="787617498" sldId="324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4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rge.org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v-titl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3733800" y="3975101"/>
            <a:ext cx="14569332" cy="4084043"/>
          </a:xfrm>
          <a:prstGeom prst="rect">
            <a:avLst/>
          </a:prstGeom>
          <a:solidFill>
            <a:srgbClr val="5C666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17" name="Shape 17"/>
          <p:cNvSpPr/>
          <p:nvPr/>
        </p:nvSpPr>
        <p:spPr>
          <a:xfrm>
            <a:off x="4013438" y="10703653"/>
            <a:ext cx="5091183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700" spc="594">
                <a:solidFill>
                  <a:srgbClr val="0069A7"/>
                </a:solidFill>
              </a:defRPr>
            </a:lvl1pPr>
          </a:lstStyle>
          <a:p>
            <a:r>
              <a:rPr sz="2025"/>
              <a:t>START. STRENGTHEN. SEND.</a:t>
            </a: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003675" y="5015212"/>
            <a:ext cx="13379004" cy="1606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indent="47625">
              <a:lnSpc>
                <a:spcPct val="120000"/>
              </a:lnSpc>
              <a:defRPr b="0" i="0">
                <a:solidFill>
                  <a:srgbClr val="F8FFF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quarter" idx="13"/>
          </p:nvPr>
        </p:nvSpPr>
        <p:spPr>
          <a:xfrm>
            <a:off x="3984862" y="6476999"/>
            <a:ext cx="13397816" cy="863601"/>
          </a:xfrm>
          <a:prstGeom prst="rect">
            <a:avLst/>
          </a:prstGeom>
        </p:spPr>
        <p:txBody>
          <a:bodyPr wrap="square" lIns="50800" tIns="50800" rIns="50800" bIns="50800" anchor="ctr">
            <a:noAutofit/>
          </a:bodyPr>
          <a:lstStyle>
            <a:lvl1pPr>
              <a:spcBef>
                <a:spcPts val="0"/>
              </a:spcBef>
              <a:buClrTx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0"/>
              </a:spcBef>
              <a:buClrTx/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00" y="1466442"/>
            <a:ext cx="4526280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843087" y="3111500"/>
            <a:ext cx="15377071" cy="9048750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v-corner-lines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32426" y="-42830"/>
            <a:ext cx="2355359" cy="315013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14021782" y="13114380"/>
            <a:ext cx="338457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000" spc="299">
                <a:solidFill>
                  <a:srgbClr val="0069A7"/>
                </a:solidFill>
              </a:defRPr>
            </a:lvl1pPr>
          </a:lstStyle>
          <a:p>
            <a:r>
              <a:rPr sz="1500"/>
              <a:t>START. STRENGTHEN. SEND.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1843277" y="3119967"/>
            <a:ext cx="14985177" cy="863601"/>
          </a:xfrm>
          <a:prstGeom prst="rect">
            <a:avLst/>
          </a:prstGeom>
        </p:spPr>
        <p:txBody>
          <a:bodyPr numCol="2" spcCol="999011" anchor="ctr"/>
          <a:lstStyle>
            <a:lvl1pPr>
              <a:spcBef>
                <a:spcPts val="4425"/>
              </a:spcBef>
              <a:buClrTx/>
              <a:defRPr/>
            </a:lvl1pPr>
          </a:lstStyle>
          <a:p>
            <a:pPr>
              <a:spcBef>
                <a:spcPts val="5900"/>
              </a:spcBef>
              <a:buClrTx/>
            </a:pPr>
            <a:r>
              <a:rPr dirty="0"/>
              <a:t>Column One</a:t>
            </a:r>
          </a:p>
          <a:p>
            <a:pPr>
              <a:spcBef>
                <a:spcPts val="5900"/>
              </a:spcBef>
              <a:buClrTx/>
            </a:pPr>
            <a:r>
              <a:rPr dirty="0"/>
              <a:t>Column Two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1843278" y="4292600"/>
            <a:ext cx="7116650" cy="8042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lvl1pPr>
          </a:lstStyle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5"/>
          </p:nvPr>
        </p:nvSpPr>
        <p:spPr>
          <a:xfrm>
            <a:off x="9717278" y="4292600"/>
            <a:ext cx="7116650" cy="80420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lvl1pPr>
          </a:lstStyle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  <a:p>
            <a:pPr marL="228600" indent="-228600">
              <a:spcBef>
                <a:spcPts val="0"/>
              </a:spcBef>
              <a:buClr>
                <a:srgbClr val="0069A7"/>
              </a:buClr>
              <a:buSzPct val="50000"/>
              <a:buChar char="•"/>
              <a:defRPr sz="4000"/>
            </a:pPr>
            <a:r>
              <a:rPr dirty="0"/>
              <a:t>Bullet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843278" y="3983567"/>
            <a:ext cx="7116650" cy="0"/>
          </a:xfrm>
          <a:prstGeom prst="line">
            <a:avLst/>
          </a:prstGeom>
          <a:noFill/>
          <a:ln w="25400" cap="flat">
            <a:solidFill>
              <a:srgbClr val="0069A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 userDrawn="1"/>
        </p:nvCxnSpPr>
        <p:spPr>
          <a:xfrm>
            <a:off x="9711805" y="3983567"/>
            <a:ext cx="7116650" cy="0"/>
          </a:xfrm>
          <a:prstGeom prst="line">
            <a:avLst/>
          </a:prstGeom>
          <a:noFill/>
          <a:ln w="25400" cap="flat">
            <a:solidFill>
              <a:srgbClr val="0069A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Converge Logo-Horz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94362" y="12822674"/>
            <a:ext cx="2113356" cy="640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Photo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lightstock_91078_full_gabe.jpg"/>
          <p:cNvPicPr>
            <a:picLocks noChangeAspect="1"/>
          </p:cNvPicPr>
          <p:nvPr/>
        </p:nvPicPr>
        <p:blipFill>
          <a:blip r:embed="rId2">
            <a:extLst/>
          </a:blip>
          <a:srcRect b="15635"/>
          <a:stretch>
            <a:fillRect/>
          </a:stretch>
        </p:blipFill>
        <p:spPr>
          <a:xfrm>
            <a:off x="-10567" y="-7938"/>
            <a:ext cx="18309241" cy="1373193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780332" y="2112434"/>
            <a:ext cx="9716195" cy="22860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indent="47625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65" name="Conv-corner-lines-wht.png"/>
          <p:cNvPicPr>
            <a:picLocks noChangeAspect="1"/>
          </p:cNvPicPr>
          <p:nvPr/>
        </p:nvPicPr>
        <p:blipFill>
          <a:blip r:embed="rId3">
            <a:alphaModFix amt="50232"/>
            <a:extLst/>
          </a:blip>
          <a:stretch>
            <a:fillRect/>
          </a:stretch>
        </p:blipFill>
        <p:spPr>
          <a:xfrm>
            <a:off x="-47625" y="-44450"/>
            <a:ext cx="3727884" cy="498579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7598888" y="13042900"/>
            <a:ext cx="682899" cy="5847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4021782" y="13114380"/>
            <a:ext cx="338457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000" spc="299">
                <a:solidFill>
                  <a:srgbClr val="FFFFFF"/>
                </a:solidFill>
              </a:defRPr>
            </a:lvl1pPr>
          </a:lstStyle>
          <a:p>
            <a:r>
              <a:rPr sz="1500" dirty="0"/>
              <a:t>START. STRENGTHEN. SEND.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3" y="12772773"/>
            <a:ext cx="2057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6350" y="-8467"/>
            <a:ext cx="18300700" cy="13732935"/>
          </a:xfrm>
          <a:prstGeom prst="rect">
            <a:avLst/>
          </a:prstGeom>
          <a:solidFill>
            <a:srgbClr val="0069A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7602063" y="13081000"/>
            <a:ext cx="690023" cy="5847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7" name="Conv-corner-lines-wht-02-02.png"/>
          <p:cNvPicPr>
            <a:picLocks noChangeAspect="1"/>
          </p:cNvPicPr>
          <p:nvPr/>
        </p:nvPicPr>
        <p:blipFill>
          <a:blip r:embed="rId2">
            <a:alphaModFix amt="50166"/>
            <a:extLst/>
          </a:blip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723310" y="6439761"/>
            <a:ext cx="10669736" cy="2420607"/>
          </a:xfrm>
          <a:prstGeom prst="rect">
            <a:avLst/>
          </a:prstGeom>
          <a:solidFill>
            <a:srgbClr val="0069A7"/>
          </a:solidFill>
        </p:spPr>
        <p:txBody>
          <a:bodyPr lIns="254000" tIns="254000" rIns="254000" bIns="254000" anchor="ctr">
            <a:normAutofit/>
          </a:bodyPr>
          <a:lstStyle>
            <a:lvl1pPr indent="47625">
              <a:lnSpc>
                <a:spcPct val="120000"/>
              </a:lnSpc>
              <a:defRPr sz="4275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0" name="Shape 80"/>
          <p:cNvSpPr/>
          <p:nvPr/>
        </p:nvSpPr>
        <p:spPr>
          <a:xfrm>
            <a:off x="14021782" y="13114380"/>
            <a:ext cx="338457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000" spc="299">
                <a:solidFill>
                  <a:srgbClr val="FFFFFF"/>
                </a:solidFill>
              </a:defRPr>
            </a:lvl1pPr>
          </a:lstStyle>
          <a:p>
            <a:r>
              <a:rPr sz="1500"/>
              <a:t>START. STRENGTHEN. SEND.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00" y="1466442"/>
            <a:ext cx="4526280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4071639"/>
            <a:ext cx="18288002" cy="9647404"/>
          </a:xfrm>
          <a:prstGeom prst="rect">
            <a:avLst/>
          </a:prstGeom>
          <a:solidFill>
            <a:srgbClr val="5C666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2400"/>
          </a:p>
        </p:txBody>
      </p:sp>
      <p:pic>
        <p:nvPicPr>
          <p:cNvPr id="88" name="Conv-closing-lines-03.png"/>
          <p:cNvPicPr>
            <a:picLocks noChangeAspect="1"/>
          </p:cNvPicPr>
          <p:nvPr/>
        </p:nvPicPr>
        <p:blipFill>
          <a:blip r:embed="rId2">
            <a:alphaModFix amt="50111"/>
            <a:extLst/>
          </a:blip>
          <a:srcRect r="10532"/>
          <a:stretch>
            <a:fillRect/>
          </a:stretch>
        </p:blipFill>
        <p:spPr>
          <a:xfrm>
            <a:off x="1943100" y="1"/>
            <a:ext cx="1636186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body" sz="quarter" idx="13"/>
          </p:nvPr>
        </p:nvSpPr>
        <p:spPr>
          <a:xfrm>
            <a:off x="2511663" y="6977642"/>
            <a:ext cx="7346207" cy="4257576"/>
          </a:xfrm>
          <a:prstGeom prst="rect">
            <a:avLst/>
          </a:prstGeom>
          <a:solidFill>
            <a:schemeClr val="tx1"/>
          </a:solidFill>
        </p:spPr>
        <p:txBody>
          <a:bodyPr lIns="50800" tIns="50800" rIns="50800" bIns="50800">
            <a:spAutoFit/>
          </a:bodyPr>
          <a:lstStyle>
            <a:lvl1pPr>
              <a:spcBef>
                <a:spcPts val="0"/>
              </a:spcBef>
              <a:buClrTx/>
              <a:defRPr sz="3000" u="none" spc="269" baseline="0"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ClrTx/>
              <a:defRPr sz="5700">
                <a:solidFill>
                  <a:srgbClr val="FFFFFF"/>
                </a:solidFill>
              </a:defRPr>
            </a:pPr>
            <a:r>
              <a:rPr dirty="0"/>
              <a:t>Thank you</a:t>
            </a:r>
          </a:p>
          <a:p>
            <a:pPr>
              <a:spcBef>
                <a:spcPts val="0"/>
              </a:spcBef>
              <a:buClrTx/>
              <a:defRPr sz="4400">
                <a:solidFill>
                  <a:srgbClr val="FFFFFF"/>
                </a:solidFill>
              </a:defRPr>
            </a:pPr>
            <a:endParaRPr dirty="0"/>
          </a:p>
          <a:p>
            <a:pPr>
              <a:spcBef>
                <a:spcPts val="0"/>
              </a:spcBef>
              <a:buClrTx/>
              <a:defRPr sz="4400">
                <a:solidFill>
                  <a:srgbClr val="FFFFFF"/>
                </a:solidFill>
              </a:defRPr>
            </a:pPr>
            <a:r>
              <a:rPr dirty="0"/>
              <a:t>First and Last Name (Presenter)</a:t>
            </a:r>
            <a:br>
              <a:rPr dirty="0"/>
            </a:br>
            <a:r>
              <a:rPr sz="2550" dirty="0"/>
              <a:t>email address</a:t>
            </a:r>
          </a:p>
          <a:p>
            <a:pPr>
              <a:spcBef>
                <a:spcPts val="0"/>
              </a:spcBef>
              <a:buClrTx/>
              <a:defRPr sz="4400">
                <a:solidFill>
                  <a:srgbClr val="FFFFFF"/>
                </a:solidFill>
              </a:defRPr>
            </a:pPr>
            <a:endParaRPr sz="2550" dirty="0"/>
          </a:p>
          <a:p>
            <a:pPr>
              <a:spcBef>
                <a:spcPts val="0"/>
              </a:spcBef>
              <a:buClrTx/>
              <a:defRPr sz="3000" spc="269">
                <a:solidFill>
                  <a:srgbClr val="FFFFFF"/>
                </a:solidFill>
              </a:defRPr>
            </a:pPr>
            <a:r>
              <a:rPr dirty="0">
                <a:hlinkClick r:id="rId3"/>
              </a:rPr>
              <a:t>converge.org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17602063" y="13081000"/>
            <a:ext cx="690023" cy="5847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00" y="1466442"/>
            <a:ext cx="4526280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v-corner-line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32426" y="-42830"/>
            <a:ext cx="2355359" cy="31501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94362" y="1322962"/>
            <a:ext cx="16125797" cy="13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 dirty="0"/>
              <a:t>Click to edit master title</a:t>
            </a:r>
            <a:endParaRPr dirty="0"/>
          </a:p>
        </p:txBody>
      </p:sp>
      <p:sp>
        <p:nvSpPr>
          <p:cNvPr id="4" name="Shape 4"/>
          <p:cNvSpPr/>
          <p:nvPr/>
        </p:nvSpPr>
        <p:spPr>
          <a:xfrm>
            <a:off x="14021782" y="13114380"/>
            <a:ext cx="3384571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000" spc="299">
                <a:solidFill>
                  <a:srgbClr val="0069A7"/>
                </a:solidFill>
              </a:defRPr>
            </a:lvl1pPr>
          </a:lstStyle>
          <a:p>
            <a:r>
              <a:rPr sz="1500"/>
              <a:t>START. STRENGTHEN. SEND.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7592574" y="13047134"/>
            <a:ext cx="709072" cy="584775"/>
          </a:xfrm>
          <a:prstGeom prst="rect">
            <a:avLst/>
          </a:prstGeom>
          <a:solidFill>
            <a:srgbClr val="5C666F"/>
          </a:solidFill>
          <a:ln w="12700">
            <a:miter lim="400000"/>
          </a:ln>
        </p:spPr>
        <p:txBody>
          <a:bodyPr lIns="152400" tIns="152400" rIns="152400" bIns="152400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838326" y="3118320"/>
            <a:ext cx="15381833" cy="920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spcBef>
                <a:spcPts val="0"/>
              </a:spcBef>
              <a:buClrTx/>
            </a:lvl2pPr>
            <a:lvl3pPr>
              <a:spcBef>
                <a:spcPts val="0"/>
              </a:spcBef>
              <a:buClrTx/>
            </a:lvl3pPr>
            <a:lvl4pPr>
              <a:spcBef>
                <a:spcPts val="0"/>
              </a:spcBef>
              <a:buClrTx/>
            </a:lvl4pPr>
            <a:lvl5pPr>
              <a:spcBef>
                <a:spcPts val="0"/>
              </a:spcBef>
              <a:buClrTx/>
            </a:lvl5pPr>
          </a:lstStyle>
          <a:p>
            <a:r>
              <a:rPr lang="en-US" dirty="0"/>
              <a:t>Body copy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3" y="12772773"/>
            <a:ext cx="2057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Arial" charset="0"/>
          <a:ea typeface="Arial" charset="0"/>
          <a:cs typeface="Arial" charset="0"/>
          <a:sym typeface="Helvetica Light"/>
        </a:defRPr>
      </a:lvl1pPr>
      <a:lvl2pPr marL="0" marR="0" indent="17145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90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5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80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5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70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5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600" algn="l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75" b="0" i="0" u="none" strike="noStrike" cap="none" spc="0" baseline="0">
          <a:ln>
            <a:noFill/>
          </a:ln>
          <a:solidFill>
            <a:srgbClr val="0069A7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Arial" charset="0"/>
          <a:ea typeface="Arial" charset="0"/>
          <a:cs typeface="Arial" charset="0"/>
          <a:sym typeface="Helvetica Light"/>
        </a:defRPr>
      </a:lvl1pPr>
      <a:lvl2pPr marL="0" marR="0" indent="17145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90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5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80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5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70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5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600" algn="l" defTabSz="619125" rtl="0" latinLnBrk="0">
        <a:lnSpc>
          <a:spcPct val="100000"/>
        </a:lnSpc>
        <a:spcBef>
          <a:spcPts val="2175"/>
        </a:spcBef>
        <a:spcAft>
          <a:spcPts val="0"/>
        </a:spcAft>
        <a:buClr>
          <a:srgbClr val="5C666F"/>
        </a:buClr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C666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714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429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5143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858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8572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0287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2001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3716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ge.or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ge.or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Creative Preaching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Shape 100"/>
          <p:cNvSpPr>
            <a:spLocks noGrp="1"/>
          </p:cNvSpPr>
          <p:nvPr>
            <p:ph type="body" idx="13"/>
          </p:nvPr>
        </p:nvSpPr>
        <p:spPr>
          <a:xfrm>
            <a:off x="3984863" y="6605587"/>
            <a:ext cx="13397816" cy="5810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0"/>
              </a:spcBef>
              <a:buClrTx/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 Team Approach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128286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Types of Teams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Content Team</a:t>
            </a:r>
          </a:p>
          <a:p>
            <a:r>
              <a:rPr lang="en-US" dirty="0"/>
              <a:t>Creative Team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Theologically Trained/Skilled</a:t>
            </a:r>
          </a:p>
          <a:p>
            <a:pPr>
              <a:defRPr sz="4000"/>
            </a:pPr>
            <a:r>
              <a:rPr lang="en-US" dirty="0"/>
              <a:t>Discipleship Oriented</a:t>
            </a:r>
          </a:p>
          <a:p>
            <a:pPr>
              <a:defRPr sz="4000"/>
            </a:pPr>
            <a:r>
              <a:rPr lang="en-US" dirty="0"/>
              <a:t>Internet Savvy</a:t>
            </a:r>
          </a:p>
          <a:p>
            <a:pPr>
              <a:defRPr sz="4000"/>
            </a:pPr>
            <a:r>
              <a:rPr lang="en-US" dirty="0"/>
              <a:t>Researchers</a:t>
            </a:r>
          </a:p>
          <a:p>
            <a:pPr>
              <a:defRPr sz="4000"/>
            </a:pPr>
            <a:r>
              <a:rPr lang="en-US" dirty="0"/>
              <a:t>Trivia Buffs</a:t>
            </a:r>
          </a:p>
          <a:p>
            <a:pPr>
              <a:defRPr sz="4000"/>
            </a:pPr>
            <a:r>
              <a:rPr lang="en-US" dirty="0"/>
              <a:t>Wordsmiths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Function not position</a:t>
            </a:r>
          </a:p>
          <a:p>
            <a:pPr>
              <a:defRPr sz="4000"/>
            </a:pPr>
            <a:r>
              <a:rPr lang="en-US" dirty="0"/>
              <a:t>Art oriented</a:t>
            </a:r>
          </a:p>
          <a:p>
            <a:pPr>
              <a:defRPr sz="4000"/>
            </a:pPr>
            <a:r>
              <a:rPr lang="en-US" dirty="0"/>
              <a:t>Evangelism minded</a:t>
            </a:r>
          </a:p>
          <a:p>
            <a:pPr>
              <a:defRPr sz="4000"/>
            </a:pPr>
            <a:r>
              <a:rPr lang="en-US" dirty="0"/>
              <a:t>Diverse cross section of church/community</a:t>
            </a:r>
          </a:p>
          <a:p>
            <a:pPr>
              <a:defRPr sz="4000"/>
            </a:pPr>
            <a:r>
              <a:rPr lang="en-US" dirty="0"/>
              <a:t>Culture Savvy</a:t>
            </a:r>
          </a:p>
          <a:p>
            <a:pPr>
              <a:defRPr sz="4000"/>
            </a:pPr>
            <a:r>
              <a:rPr lang="en-US" dirty="0"/>
              <a:t>Wordsmiths</a:t>
            </a:r>
          </a:p>
          <a:p>
            <a:pPr>
              <a:defRPr sz="4000"/>
            </a:pPr>
            <a:r>
              <a:rPr lang="en-US" dirty="0"/>
              <a:t>Trusted </a:t>
            </a:r>
          </a:p>
          <a:p>
            <a:pPr>
              <a:defRPr sz="4000"/>
            </a:pPr>
            <a:r>
              <a:rPr lang="en-US" dirty="0"/>
              <a:t>Risk-taking</a:t>
            </a:r>
          </a:p>
          <a:p>
            <a:pPr>
              <a:defRPr sz="4000"/>
            </a:pPr>
            <a:r>
              <a:rPr lang="en-US" dirty="0"/>
              <a:t>Doers and Thinkers</a:t>
            </a:r>
          </a:p>
          <a:p>
            <a:pPr>
              <a:defRPr sz="4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Building a Process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7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lvl="0">
              <a:buClrTx/>
            </a:pPr>
            <a:endParaRPr lang="en-US" dirty="0"/>
          </a:p>
          <a:p>
            <a:pPr lvl="0">
              <a:buClrTx/>
            </a:pPr>
            <a:endParaRPr lang="en-US" dirty="0"/>
          </a:p>
          <a:p>
            <a:pPr lvl="0">
              <a:buClrTx/>
            </a:pPr>
            <a:r>
              <a:rPr lang="en-US" sz="4000" dirty="0"/>
              <a:t>Season </a:t>
            </a:r>
            <a:r>
              <a:rPr lang="en-US" sz="4000" dirty="0">
                <a:sym typeface="Wingdings"/>
              </a:rPr>
              <a:t> Series  Service  Sermon  Self</a:t>
            </a:r>
            <a:endParaRPr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 “S”  Process</a:t>
            </a:r>
          </a:p>
        </p:txBody>
      </p:sp>
    </p:spTree>
    <p:extLst>
      <p:ext uri="{BB962C8B-B14F-4D97-AF65-F5344CB8AC3E}">
        <p14:creationId xmlns:p14="http://schemas.microsoft.com/office/powerpoint/2010/main" val="21002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Season Prep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9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sz="4000" b="1" dirty="0"/>
              <a:t>Time Frame: 3 Months before 6 Months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List all weekends for 6 months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Month Season Prep</a:t>
            </a:r>
          </a:p>
        </p:txBody>
      </p:sp>
    </p:spTree>
    <p:extLst>
      <p:ext uri="{BB962C8B-B14F-4D97-AF65-F5344CB8AC3E}">
        <p14:creationId xmlns:p14="http://schemas.microsoft.com/office/powerpoint/2010/main" val="12584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285719" y="2688195"/>
            <a:ext cx="761295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13 -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20 -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27 -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17  -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24 -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10 -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17 -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31 -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857676" y="2687672"/>
            <a:ext cx="8448574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14 -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21 -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5 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12 -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19 -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26 -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9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16 -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23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</a:t>
            </a:r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0026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sz="4000" b="1" dirty="0"/>
              <a:t>Time Frame: 3 Months before 6 Months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List all weekends for 6 months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Insert (</a:t>
            </a:r>
            <a:r>
              <a:rPr lang="en-US" sz="4000" b="1" dirty="0">
                <a:solidFill>
                  <a:schemeClr val="tx1"/>
                </a:solidFill>
              </a:rPr>
              <a:t>Holiday/School/Cultural) </a:t>
            </a:r>
            <a:r>
              <a:rPr lang="en-US" sz="4000" b="1" dirty="0"/>
              <a:t>Schedule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Insert </a:t>
            </a:r>
            <a:r>
              <a:rPr lang="en-US" sz="4000" b="1" dirty="0">
                <a:solidFill>
                  <a:srgbClr val="0070C0"/>
                </a:solidFill>
              </a:rPr>
              <a:t>Personal and Family </a:t>
            </a:r>
            <a:r>
              <a:rPr lang="en-US" sz="4000" b="1" dirty="0"/>
              <a:t>Schedule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Insert </a:t>
            </a:r>
            <a:r>
              <a:rPr lang="en-US" sz="4000" b="1" dirty="0">
                <a:solidFill>
                  <a:srgbClr val="00B050"/>
                </a:solidFill>
              </a:rPr>
              <a:t>Travel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>
                <a:solidFill>
                  <a:schemeClr val="tx1"/>
                </a:solidFill>
              </a:rPr>
              <a:t>Insert </a:t>
            </a:r>
            <a:r>
              <a:rPr lang="en-US" sz="4000" b="1" dirty="0">
                <a:solidFill>
                  <a:srgbClr val="FF0000"/>
                </a:solidFill>
              </a:rPr>
              <a:t>Church dates/events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Month Season Prep</a:t>
            </a:r>
          </a:p>
        </p:txBody>
      </p:sp>
    </p:spTree>
    <p:extLst>
      <p:ext uri="{BB962C8B-B14F-4D97-AF65-F5344CB8AC3E}">
        <p14:creationId xmlns:p14="http://schemas.microsoft.com/office/powerpoint/2010/main" val="4447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285719" y="2688195"/>
            <a:ext cx="761295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  <a:r>
              <a:rPr lang="en-US" sz="3000" dirty="0"/>
              <a:t>(School starts Jan 7 )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13 -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20 -  (</a:t>
            </a:r>
            <a:r>
              <a:rPr lang="en-US" sz="3000" dirty="0"/>
              <a:t>MLK weekend)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27 –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3 – </a:t>
            </a:r>
            <a:r>
              <a:rPr lang="en-US" sz="3000" dirty="0"/>
              <a:t>(</a:t>
            </a:r>
            <a:r>
              <a:rPr lang="en-US" sz="3000" dirty="0" err="1"/>
              <a:t>Superbowl</a:t>
            </a:r>
            <a:r>
              <a:rPr lang="en-US" sz="3000" dirty="0"/>
              <a:t>)</a:t>
            </a:r>
            <a:endParaRPr lang="en-US" sz="30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17  - </a:t>
            </a:r>
            <a:r>
              <a:rPr lang="en-US" sz="3000" dirty="0"/>
              <a:t>(Presidents Day)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24 -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10 - </a:t>
            </a:r>
            <a:r>
              <a:rPr lang="en-US" sz="3000" dirty="0"/>
              <a:t>(Spring break)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17 - </a:t>
            </a:r>
            <a:r>
              <a:rPr lang="en-US" sz="3000" dirty="0"/>
              <a:t>(Spring break)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31 -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857676" y="2687672"/>
            <a:ext cx="8448574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14 -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21 - </a:t>
            </a:r>
            <a:r>
              <a:rPr lang="en-US" sz="3200" dirty="0"/>
              <a:t>(Easter April 19-22 Holiday)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5  - (</a:t>
            </a:r>
            <a:r>
              <a:rPr lang="en-US" sz="3200" dirty="0"/>
              <a:t>Cinco de Mayo)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12 - (</a:t>
            </a:r>
            <a:r>
              <a:rPr lang="en-US" sz="3200" dirty="0"/>
              <a:t>Mother’s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19 - </a:t>
            </a:r>
            <a:r>
              <a:rPr lang="en-US" sz="3200" dirty="0"/>
              <a:t>(School ends May 23)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26 </a:t>
            </a:r>
            <a:r>
              <a:rPr lang="en-US" sz="3200" dirty="0"/>
              <a:t>- (Memorial Day 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9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16 - </a:t>
            </a:r>
            <a:r>
              <a:rPr lang="en-US" sz="3200" dirty="0"/>
              <a:t>(Father’s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23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</a:t>
            </a:r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2382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285719" y="2688195"/>
            <a:ext cx="761295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  <a:r>
              <a:rPr lang="en-US" sz="3000" dirty="0"/>
              <a:t>(School starts Jan 7 )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13 -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20 -  (</a:t>
            </a:r>
            <a:r>
              <a:rPr lang="en-US" sz="3000" dirty="0"/>
              <a:t>MLK weekend)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27 –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3 – </a:t>
            </a:r>
            <a:r>
              <a:rPr lang="en-US" sz="3000" dirty="0"/>
              <a:t>(</a:t>
            </a:r>
            <a:r>
              <a:rPr lang="en-US" sz="3000" dirty="0" err="1"/>
              <a:t>Superbowl</a:t>
            </a:r>
            <a:r>
              <a:rPr lang="en-US" sz="3000" dirty="0"/>
              <a:t>)</a:t>
            </a:r>
            <a:endParaRPr lang="en-US" sz="30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17  - </a:t>
            </a:r>
            <a:r>
              <a:rPr lang="en-US" sz="3000" dirty="0"/>
              <a:t>(Presidents Day)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24 -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10 - </a:t>
            </a:r>
            <a:r>
              <a:rPr lang="en-US" sz="3000" dirty="0"/>
              <a:t>(Spring break) </a:t>
            </a:r>
            <a:r>
              <a:rPr lang="en-US" sz="3000" dirty="0">
                <a:solidFill>
                  <a:srgbClr val="0070C0"/>
                </a:solidFill>
              </a:rPr>
              <a:t>Family Vacation March 11-15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17 - </a:t>
            </a:r>
            <a:r>
              <a:rPr lang="en-US" sz="3000" dirty="0"/>
              <a:t>(Spring break)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31 -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857676" y="2687672"/>
            <a:ext cx="8448574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Ashlyn’s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Apr 6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14 -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21 - </a:t>
            </a:r>
            <a:r>
              <a:rPr lang="en-US" sz="3200" dirty="0"/>
              <a:t>(Easter April 19-22 Holiday)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5  - (</a:t>
            </a:r>
            <a:r>
              <a:rPr lang="en-US" sz="3200" dirty="0"/>
              <a:t>Cinco de Mayo)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12 - (</a:t>
            </a:r>
            <a:r>
              <a:rPr lang="en-US" sz="3200" dirty="0"/>
              <a:t>Mother’s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19 - </a:t>
            </a:r>
            <a:r>
              <a:rPr lang="en-US" sz="3200" dirty="0"/>
              <a:t>(School ends May 23)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26 </a:t>
            </a:r>
            <a:r>
              <a:rPr lang="en-US" sz="3200" dirty="0"/>
              <a:t>- (Memorial Day 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 –</a:t>
            </a:r>
            <a:r>
              <a:rPr lang="en-US" sz="3200" dirty="0">
                <a:solidFill>
                  <a:srgbClr val="0070C0"/>
                </a:solidFill>
              </a:rPr>
              <a:t> Anniversary June 4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9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16 - </a:t>
            </a:r>
            <a:r>
              <a:rPr lang="en-US" sz="3200" dirty="0"/>
              <a:t>(Father’s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23  - </a:t>
            </a:r>
            <a:r>
              <a:rPr lang="en-US" sz="3200" dirty="0">
                <a:solidFill>
                  <a:srgbClr val="0070C0"/>
                </a:solidFill>
              </a:rPr>
              <a:t>Jon’s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June 25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</a:t>
            </a:r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7305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285719" y="2688195"/>
            <a:ext cx="761295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  <a:r>
              <a:rPr lang="en-US" sz="3000" dirty="0"/>
              <a:t>(School starts Jan 7 )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13 -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20 -  (</a:t>
            </a:r>
            <a:r>
              <a:rPr lang="en-US" sz="3000" dirty="0"/>
              <a:t>MLK weekend)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27 –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3 – </a:t>
            </a:r>
            <a:r>
              <a:rPr lang="en-US" sz="3000" dirty="0"/>
              <a:t>(</a:t>
            </a:r>
            <a:r>
              <a:rPr lang="en-US" sz="3000" dirty="0" err="1"/>
              <a:t>Superbowl</a:t>
            </a:r>
            <a:r>
              <a:rPr lang="en-US" sz="3000" dirty="0"/>
              <a:t>) </a:t>
            </a:r>
            <a:r>
              <a:rPr lang="en-US" sz="3000" dirty="0">
                <a:solidFill>
                  <a:srgbClr val="00B050"/>
                </a:solidFill>
              </a:rPr>
              <a:t>Converge 2019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17  - </a:t>
            </a:r>
            <a:r>
              <a:rPr lang="en-US" sz="3000" dirty="0"/>
              <a:t>(Presidents Day)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24 - </a:t>
            </a:r>
            <a:r>
              <a:rPr lang="en-US" sz="3000" dirty="0">
                <a:solidFill>
                  <a:srgbClr val="00B050"/>
                </a:solidFill>
              </a:rPr>
              <a:t>Phoenix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10 - </a:t>
            </a:r>
            <a:r>
              <a:rPr lang="en-US" sz="3000" dirty="0"/>
              <a:t>(Spring break) </a:t>
            </a:r>
            <a:r>
              <a:rPr lang="en-US" sz="3000" dirty="0">
                <a:solidFill>
                  <a:srgbClr val="0070C0"/>
                </a:solidFill>
              </a:rPr>
              <a:t>Family Vacation March 11-15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17 - </a:t>
            </a:r>
            <a:r>
              <a:rPr lang="en-US" sz="3000" dirty="0"/>
              <a:t>(Spring break)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Sweden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31 -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857676" y="2687672"/>
            <a:ext cx="8448574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Ashlyn’s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Apr 6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14 -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21 - </a:t>
            </a:r>
            <a:r>
              <a:rPr lang="en-US" sz="3200" dirty="0"/>
              <a:t>(Easter April 19-22 Holiday)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5  - (</a:t>
            </a:r>
            <a:r>
              <a:rPr lang="en-US" sz="3200" dirty="0"/>
              <a:t>Cinco de Mayo)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12 - (</a:t>
            </a:r>
            <a:r>
              <a:rPr lang="en-US" sz="3200" dirty="0"/>
              <a:t>Mother’s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19 - </a:t>
            </a:r>
            <a:r>
              <a:rPr lang="en-US" sz="3200" dirty="0"/>
              <a:t>(School ends May 23)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26 </a:t>
            </a:r>
            <a:r>
              <a:rPr lang="en-US" sz="3200" dirty="0"/>
              <a:t>- (Memorial Day 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 –</a:t>
            </a:r>
            <a:r>
              <a:rPr lang="en-US" sz="3200" dirty="0">
                <a:solidFill>
                  <a:srgbClr val="0070C0"/>
                </a:solidFill>
              </a:rPr>
              <a:t> Anniversary June 4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9 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June 16 - </a:t>
            </a:r>
            <a:r>
              <a:rPr lang="en-US" sz="3200" dirty="0"/>
              <a:t>(Father’s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23  - </a:t>
            </a:r>
            <a:r>
              <a:rPr lang="en-US" sz="3200" dirty="0">
                <a:solidFill>
                  <a:srgbClr val="0070C0"/>
                </a:solidFill>
              </a:rPr>
              <a:t>Jon’s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June 25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B050"/>
                </a:solidFill>
              </a:rPr>
              <a:t>Germany</a:t>
            </a:r>
            <a:endParaRPr lang="en-US" sz="3200" dirty="0"/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4622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6" y="4048124"/>
            <a:ext cx="15749297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sz="4000" i="1" dirty="0"/>
              <a:t>What you heard from me, keep as the pattern of sound teaching, with faith and love in Christ Jesus. </a:t>
            </a:r>
            <a:r>
              <a:rPr lang="en-US" sz="4000" dirty="0"/>
              <a:t>2 Tim 1:13</a:t>
            </a:r>
            <a:endParaRPr lang="en-US" sz="4000" i="1" dirty="0"/>
          </a:p>
          <a:p>
            <a:pPr>
              <a:buClrTx/>
            </a:pPr>
            <a:r>
              <a:rPr lang="en-US" sz="4000" i="1" dirty="0"/>
              <a:t>Do your best to present yourself to God as one approved, a worker who does not need to be ashamed and who correctly handles the word of truth.</a:t>
            </a:r>
            <a:r>
              <a:rPr lang="en-US" sz="4000" dirty="0"/>
              <a:t> 2 Tim 2:15</a:t>
            </a:r>
          </a:p>
          <a:p>
            <a:pPr>
              <a:buClrTx/>
            </a:pPr>
            <a:r>
              <a:rPr lang="en-US" sz="4000" i="1" dirty="0"/>
              <a:t>All Scripture is God-breathed and is useful for teaching, rebuking, correcting and training in righteousness, so that the servant of God may be thoroughly equipped for every good work. </a:t>
            </a:r>
            <a:r>
              <a:rPr lang="en-US" sz="4000" dirty="0"/>
              <a:t>2 Tim 3:16-17</a:t>
            </a:r>
          </a:p>
          <a:p>
            <a:pPr>
              <a:buClrTx/>
            </a:pPr>
            <a:r>
              <a:rPr lang="en-US" sz="4000" i="1" dirty="0"/>
              <a:t>Preach the word; be prepared in season and out of season; correct, rebuke and encourage—with great patience and careful instruction.   </a:t>
            </a:r>
            <a:r>
              <a:rPr lang="en-US" sz="4000" dirty="0"/>
              <a:t>2 Tim 4:2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 Foundation</a:t>
            </a:r>
          </a:p>
        </p:txBody>
      </p:sp>
    </p:spTree>
    <p:extLst>
      <p:ext uri="{BB962C8B-B14F-4D97-AF65-F5344CB8AC3E}">
        <p14:creationId xmlns:p14="http://schemas.microsoft.com/office/powerpoint/2010/main" val="20263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285719" y="2688195"/>
            <a:ext cx="761295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  <a:r>
              <a:rPr lang="en-US" sz="3000" dirty="0"/>
              <a:t>(School starts Jan 7 ) </a:t>
            </a:r>
            <a:r>
              <a:rPr lang="en-US" sz="3000" dirty="0">
                <a:solidFill>
                  <a:srgbClr val="FF0000"/>
                </a:solidFill>
              </a:rPr>
              <a:t>Youth kickoff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13 -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Jan 20 -  (</a:t>
            </a:r>
            <a:r>
              <a:rPr lang="en-US" sz="3000" dirty="0"/>
              <a:t>MLK weekend)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27 – </a:t>
            </a:r>
            <a:r>
              <a:rPr lang="en-US" sz="3000" dirty="0">
                <a:solidFill>
                  <a:srgbClr val="FF0000"/>
                </a:solidFill>
              </a:rPr>
              <a:t>Start Small Groups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3 – </a:t>
            </a:r>
            <a:r>
              <a:rPr lang="en-US" sz="3000" dirty="0"/>
              <a:t>(</a:t>
            </a:r>
            <a:r>
              <a:rPr lang="en-US" sz="3000" dirty="0" err="1"/>
              <a:t>Superbowl</a:t>
            </a:r>
            <a:r>
              <a:rPr lang="en-US" sz="3000" dirty="0"/>
              <a:t>) </a:t>
            </a:r>
            <a:r>
              <a:rPr lang="en-US" sz="3000" dirty="0">
                <a:solidFill>
                  <a:srgbClr val="00B050"/>
                </a:solidFill>
              </a:rPr>
              <a:t>Converge 2019 </a:t>
            </a:r>
            <a:r>
              <a:rPr lang="en-US" sz="3000" dirty="0">
                <a:solidFill>
                  <a:srgbClr val="FF0000"/>
                </a:solidFill>
              </a:rPr>
              <a:t>Church Anniversary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Feb 17  - </a:t>
            </a:r>
            <a:r>
              <a:rPr lang="en-US" sz="3000" dirty="0"/>
              <a:t>(Presidents Day) </a:t>
            </a:r>
            <a:r>
              <a:rPr lang="en-US" sz="3000" dirty="0">
                <a:solidFill>
                  <a:srgbClr val="FF0000"/>
                </a:solidFill>
              </a:rPr>
              <a:t>Community Service Weekend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24 - </a:t>
            </a:r>
            <a:r>
              <a:rPr lang="en-US" sz="3000" dirty="0">
                <a:solidFill>
                  <a:srgbClr val="00B050"/>
                </a:solidFill>
              </a:rPr>
              <a:t>Phoenix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March 10 - </a:t>
            </a:r>
            <a:r>
              <a:rPr lang="en-US" sz="3000" dirty="0"/>
              <a:t>(Spring break) </a:t>
            </a:r>
            <a:r>
              <a:rPr lang="en-US" sz="3000" dirty="0">
                <a:solidFill>
                  <a:srgbClr val="0070C0"/>
                </a:solidFill>
              </a:rPr>
              <a:t>Family Vacation March 11-15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17 - </a:t>
            </a:r>
            <a:r>
              <a:rPr lang="en-US" sz="3000" dirty="0"/>
              <a:t>(Spring break)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Sweden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–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Start Small Groups</a:t>
            </a:r>
            <a:endParaRPr lang="en-US" sz="30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857676" y="2687672"/>
            <a:ext cx="8448574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Ashlyn’s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Apr 6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14 -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Apr 21 - </a:t>
            </a:r>
            <a:r>
              <a:rPr lang="en-US" sz="3200" dirty="0"/>
              <a:t>(Easter April 19-22 Holiday)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May 5  - (</a:t>
            </a:r>
            <a:r>
              <a:rPr lang="en-US" sz="3200" dirty="0"/>
              <a:t>Cinco de Mayo) </a:t>
            </a:r>
            <a:r>
              <a:rPr lang="en-US" sz="3200" dirty="0">
                <a:solidFill>
                  <a:srgbClr val="FF0000"/>
                </a:solidFill>
              </a:rPr>
              <a:t>Women’s Retreat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12 - (</a:t>
            </a:r>
            <a:r>
              <a:rPr lang="en-US" sz="3200" dirty="0"/>
              <a:t>Mother’s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19 - </a:t>
            </a:r>
            <a:r>
              <a:rPr lang="en-US" sz="3200" dirty="0"/>
              <a:t>(School ends May 23)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May 26 </a:t>
            </a:r>
            <a:r>
              <a:rPr lang="en-US" sz="3200" dirty="0"/>
              <a:t>- (Memorial Day )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 –</a:t>
            </a:r>
            <a:r>
              <a:rPr lang="en-US" sz="3200" dirty="0">
                <a:solidFill>
                  <a:srgbClr val="0070C0"/>
                </a:solidFill>
              </a:rPr>
              <a:t> Anniversary June 4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9  -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 Missions Team Commissioning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16 - </a:t>
            </a:r>
            <a:r>
              <a:rPr lang="en-US" sz="3200" dirty="0"/>
              <a:t>(Father’s Day) 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23  - </a:t>
            </a:r>
            <a:r>
              <a:rPr lang="en-US" sz="3200" dirty="0">
                <a:solidFill>
                  <a:srgbClr val="0070C0"/>
                </a:solidFill>
              </a:rPr>
              <a:t>Jon’s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June 25</a:t>
            </a:r>
            <a:r>
              <a:rPr lang="en-US" sz="3200" dirty="0">
                <a:solidFill>
                  <a:srgbClr val="FF0000"/>
                </a:solidFill>
              </a:rPr>
              <a:t>  HS Summer Camp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B050"/>
                </a:solidFill>
              </a:rPr>
              <a:t>Germany</a:t>
            </a:r>
            <a:endParaRPr lang="en-US" sz="3200" dirty="0"/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0261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lvl="0">
              <a:buClrTx/>
            </a:pPr>
            <a:r>
              <a:rPr lang="en-US" sz="4000" dirty="0"/>
              <a:t>Principle:</a:t>
            </a:r>
          </a:p>
          <a:p>
            <a:pPr lvl="0">
              <a:buClrTx/>
            </a:pPr>
            <a:endParaRPr lang="en-US" sz="4000" dirty="0"/>
          </a:p>
          <a:p>
            <a:pPr lvl="0">
              <a:buClrTx/>
            </a:pPr>
            <a:r>
              <a:rPr lang="en-US" sz="4000" dirty="0"/>
              <a:t>The Weekend is not just a teaching place, </a:t>
            </a:r>
          </a:p>
          <a:p>
            <a:pPr lvl="0">
              <a:buClrTx/>
            </a:pPr>
            <a:r>
              <a:rPr lang="en-US" sz="4000" dirty="0"/>
              <a:t>it is a leading place.</a:t>
            </a:r>
            <a:endParaRPr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Month Season Prep</a:t>
            </a:r>
          </a:p>
        </p:txBody>
      </p:sp>
    </p:spTree>
    <p:extLst>
      <p:ext uri="{BB962C8B-B14F-4D97-AF65-F5344CB8AC3E}">
        <p14:creationId xmlns:p14="http://schemas.microsoft.com/office/powerpoint/2010/main" val="845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/>
              <a:t>Where do we begin a new series?</a:t>
            </a:r>
          </a:p>
          <a:p>
            <a:r>
              <a:rPr lang="en-US" sz="4000" b="1" dirty="0"/>
              <a:t>Where do we push serving?</a:t>
            </a:r>
          </a:p>
          <a:p>
            <a:r>
              <a:rPr lang="en-US" sz="4000" b="1" dirty="0"/>
              <a:t>Where do we push groups?</a:t>
            </a:r>
          </a:p>
          <a:p>
            <a:r>
              <a:rPr lang="en-US" sz="4000" b="1" dirty="0"/>
              <a:t>Where do we push inviting?</a:t>
            </a:r>
          </a:p>
          <a:p>
            <a:r>
              <a:rPr lang="en-US" sz="4000" b="1" dirty="0"/>
              <a:t>Where do we push events?</a:t>
            </a:r>
          </a:p>
          <a:p>
            <a:r>
              <a:rPr lang="en-US" sz="4000" b="1" dirty="0"/>
              <a:t>Where do we do communion?</a:t>
            </a:r>
          </a:p>
          <a:p>
            <a:r>
              <a:rPr lang="en-US" sz="4000" b="1" dirty="0"/>
              <a:t>Where are guests most likely to be present? </a:t>
            </a:r>
          </a:p>
          <a:p>
            <a:r>
              <a:rPr lang="en-US" sz="4000" b="1" dirty="0"/>
              <a:t>When should the Gospel be presented/response called for? </a:t>
            </a:r>
          </a:p>
          <a:p>
            <a:pPr marL="685800" indent="-685800">
              <a:buClrTx/>
              <a:buAutoNum type="arabicPeriod"/>
            </a:pPr>
            <a:endParaRPr lang="en-US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7121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094362" y="2702692"/>
            <a:ext cx="7811415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/>
              <a:t>Jan 6  - </a:t>
            </a:r>
            <a:r>
              <a:rPr lang="en-US" sz="3000" dirty="0"/>
              <a:t>(School starts Jan 7 ) </a:t>
            </a:r>
            <a:r>
              <a:rPr lang="en-US" sz="3000" dirty="0">
                <a:solidFill>
                  <a:srgbClr val="FF0000"/>
                </a:solidFill>
              </a:rPr>
              <a:t>Youth kickoff INVITE PUSH COMMUNION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13 –</a:t>
            </a:r>
            <a:r>
              <a:rPr lang="en-US" sz="3000" dirty="0">
                <a:solidFill>
                  <a:srgbClr val="FF0000"/>
                </a:solidFill>
              </a:rPr>
              <a:t> NEW SERIES  SG SIGNUPS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20 -  (</a:t>
            </a:r>
            <a:r>
              <a:rPr lang="en-US" sz="3000" dirty="0"/>
              <a:t>MLK weekend) </a:t>
            </a:r>
            <a:r>
              <a:rPr lang="en-US" sz="3000" dirty="0">
                <a:solidFill>
                  <a:srgbClr val="FF0000"/>
                </a:solidFill>
              </a:rPr>
              <a:t>SG SIGNUPS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Jan 27 – </a:t>
            </a:r>
            <a:r>
              <a:rPr lang="en-US" sz="3000" dirty="0">
                <a:solidFill>
                  <a:srgbClr val="FF0000"/>
                </a:solidFill>
              </a:rPr>
              <a:t>Start Small Groups  YES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3 – </a:t>
            </a:r>
            <a:r>
              <a:rPr lang="en-US" sz="3000" dirty="0"/>
              <a:t>(</a:t>
            </a:r>
            <a:r>
              <a:rPr lang="en-US" sz="3000" dirty="0" err="1"/>
              <a:t>Superbowl</a:t>
            </a:r>
            <a:r>
              <a:rPr lang="en-US" sz="3000" dirty="0"/>
              <a:t>) </a:t>
            </a:r>
            <a:r>
              <a:rPr lang="en-US" sz="3000" dirty="0">
                <a:solidFill>
                  <a:srgbClr val="00B050"/>
                </a:solidFill>
              </a:rPr>
              <a:t>Converge 2019 </a:t>
            </a:r>
            <a:r>
              <a:rPr lang="en-US" sz="3000" dirty="0">
                <a:solidFill>
                  <a:srgbClr val="FF0000"/>
                </a:solidFill>
              </a:rPr>
              <a:t>Church Anniversary COMMUNION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10 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YES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17  - </a:t>
            </a:r>
            <a:r>
              <a:rPr lang="en-US" sz="3000" dirty="0"/>
              <a:t>(Presidents Day) </a:t>
            </a:r>
            <a:r>
              <a:rPr lang="en-US" sz="3000" dirty="0">
                <a:solidFill>
                  <a:srgbClr val="FF0000"/>
                </a:solidFill>
              </a:rPr>
              <a:t>Community Service Weekend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Feb 24 - </a:t>
            </a:r>
            <a:r>
              <a:rPr lang="en-US" sz="3000" dirty="0">
                <a:solidFill>
                  <a:srgbClr val="00B050"/>
                </a:solidFill>
              </a:rPr>
              <a:t>Phoenix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3 - </a:t>
            </a:r>
            <a:r>
              <a:rPr lang="en-US" sz="3000" dirty="0">
                <a:solidFill>
                  <a:srgbClr val="FF0000"/>
                </a:solidFill>
              </a:rPr>
              <a:t>BAPTISM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10 - </a:t>
            </a:r>
            <a:r>
              <a:rPr lang="en-US" sz="3000" dirty="0"/>
              <a:t>(Spring break) </a:t>
            </a:r>
            <a:r>
              <a:rPr lang="en-US" sz="3000" dirty="0">
                <a:solidFill>
                  <a:srgbClr val="0070C0"/>
                </a:solidFill>
              </a:rPr>
              <a:t>Family Vacation March 11-15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17 - </a:t>
            </a:r>
            <a:r>
              <a:rPr lang="en-US" sz="3000" dirty="0"/>
              <a:t>(Spring break) </a:t>
            </a:r>
            <a:r>
              <a:rPr lang="en-US" sz="3000" dirty="0">
                <a:solidFill>
                  <a:srgbClr val="FF0000"/>
                </a:solidFill>
              </a:rPr>
              <a:t>COMMUNION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24 -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Sweden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March 31 –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Start Small Groups</a:t>
            </a:r>
            <a:endParaRPr lang="en-US" sz="30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– June 2019</a:t>
            </a:r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9478252" y="2716026"/>
            <a:ext cx="8329688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000" b="1" dirty="0"/>
              <a:t>Apr 7 –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70C0"/>
                </a:solidFill>
              </a:rPr>
              <a:t>Ashlyn’s </a:t>
            </a:r>
            <a:r>
              <a:rPr lang="en-US" sz="3000" dirty="0" err="1">
                <a:solidFill>
                  <a:srgbClr val="0070C0"/>
                </a:solidFill>
              </a:rPr>
              <a:t>Bday</a:t>
            </a:r>
            <a:r>
              <a:rPr lang="en-US" sz="3000" dirty="0">
                <a:solidFill>
                  <a:srgbClr val="0070C0"/>
                </a:solidFill>
              </a:rPr>
              <a:t> Apr 6</a:t>
            </a:r>
            <a:r>
              <a:rPr lang="en-US" sz="3000" dirty="0">
                <a:solidFill>
                  <a:srgbClr val="FF0000"/>
                </a:solidFill>
              </a:rPr>
              <a:t> INVITE PUSH YES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Apr 14 – </a:t>
            </a:r>
            <a:r>
              <a:rPr lang="en-US" sz="3000" dirty="0">
                <a:solidFill>
                  <a:srgbClr val="FF0000"/>
                </a:solidFill>
              </a:rPr>
              <a:t>INVITE PUSH COMMUNION 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Apr 21 - </a:t>
            </a:r>
            <a:r>
              <a:rPr lang="en-US" sz="3000" dirty="0"/>
              <a:t>(EASTER April 19-22 Holiday) </a:t>
            </a:r>
            <a:r>
              <a:rPr lang="en-US" sz="3000" dirty="0">
                <a:solidFill>
                  <a:srgbClr val="FF0000"/>
                </a:solidFill>
              </a:rPr>
              <a:t>YES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Apr 28 -</a:t>
            </a:r>
          </a:p>
          <a:p>
            <a:pPr>
              <a:spcBef>
                <a:spcPts val="1200"/>
              </a:spcBef>
            </a:pPr>
            <a:r>
              <a:rPr lang="en-US" sz="3000" b="1" dirty="0"/>
              <a:t>May 5  - (</a:t>
            </a:r>
            <a:r>
              <a:rPr lang="en-US" sz="3000" dirty="0"/>
              <a:t>Cinco de Mayo) </a:t>
            </a:r>
            <a:r>
              <a:rPr lang="en-US" sz="3000" dirty="0">
                <a:solidFill>
                  <a:srgbClr val="FF0000"/>
                </a:solidFill>
              </a:rPr>
              <a:t>Women’s Retreat COMMUNION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May 12 - (</a:t>
            </a:r>
            <a:r>
              <a:rPr lang="en-US" sz="3000" dirty="0"/>
              <a:t>Mother’s Day) </a:t>
            </a:r>
            <a:r>
              <a:rPr lang="en-US" sz="3000" dirty="0">
                <a:solidFill>
                  <a:srgbClr val="FF0000"/>
                </a:solidFill>
              </a:rPr>
              <a:t>CHILD DEDICATION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May 19 - </a:t>
            </a:r>
            <a:r>
              <a:rPr lang="en-US" sz="3000" dirty="0"/>
              <a:t>(School ends May 23) </a:t>
            </a:r>
            <a:r>
              <a:rPr lang="en-US" sz="3000" dirty="0">
                <a:solidFill>
                  <a:srgbClr val="FF0000"/>
                </a:solidFill>
              </a:rPr>
              <a:t>BAPTISM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May 26 </a:t>
            </a:r>
            <a:r>
              <a:rPr lang="en-US" sz="3000" dirty="0"/>
              <a:t>- (Memorial Day )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June 2 –</a:t>
            </a:r>
            <a:r>
              <a:rPr lang="en-US" sz="3000" dirty="0">
                <a:solidFill>
                  <a:srgbClr val="0070C0"/>
                </a:solidFill>
              </a:rPr>
              <a:t> Anniversary June 4 </a:t>
            </a:r>
            <a:r>
              <a:rPr lang="en-US" sz="3000" dirty="0">
                <a:solidFill>
                  <a:srgbClr val="FF0000"/>
                </a:solidFill>
              </a:rPr>
              <a:t>COMMUNION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June 9  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 Missions Team Commissioning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June 16 - </a:t>
            </a:r>
            <a:r>
              <a:rPr lang="en-US" sz="3000" dirty="0"/>
              <a:t>(Father’s Day) 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June 23  - </a:t>
            </a:r>
            <a:r>
              <a:rPr lang="en-US" sz="3000" dirty="0">
                <a:solidFill>
                  <a:srgbClr val="0070C0"/>
                </a:solidFill>
              </a:rPr>
              <a:t>Jon’s </a:t>
            </a:r>
            <a:r>
              <a:rPr lang="en-US" sz="3000" dirty="0" err="1">
                <a:solidFill>
                  <a:srgbClr val="0070C0"/>
                </a:solidFill>
              </a:rPr>
              <a:t>Bday</a:t>
            </a:r>
            <a:r>
              <a:rPr lang="en-US" sz="3000" dirty="0">
                <a:solidFill>
                  <a:srgbClr val="0070C0"/>
                </a:solidFill>
              </a:rPr>
              <a:t> June 25</a:t>
            </a:r>
            <a:r>
              <a:rPr lang="en-US" sz="3000" dirty="0">
                <a:solidFill>
                  <a:srgbClr val="FF0000"/>
                </a:solidFill>
              </a:rPr>
              <a:t>  HS Summer Camp</a:t>
            </a:r>
            <a:endParaRPr lang="en-US" sz="3000" b="1" dirty="0"/>
          </a:p>
          <a:p>
            <a:pPr>
              <a:spcBef>
                <a:spcPts val="1200"/>
              </a:spcBef>
            </a:pPr>
            <a:r>
              <a:rPr lang="en-US" sz="3000" b="1" dirty="0"/>
              <a:t>June 30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00B050"/>
                </a:solidFill>
              </a:rPr>
              <a:t>Germany</a:t>
            </a:r>
            <a:endParaRPr lang="en-US" sz="3000" dirty="0"/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5876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Series Prep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9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sz="4000" dirty="0"/>
              <a:t>Content Retreat</a:t>
            </a:r>
          </a:p>
          <a:p>
            <a:pPr>
              <a:buClrTx/>
            </a:pPr>
            <a:r>
              <a:rPr lang="en-US" sz="4000" dirty="0"/>
              <a:t>Brainstorm Meeting</a:t>
            </a:r>
          </a:p>
          <a:p>
            <a:pPr>
              <a:buClrTx/>
            </a:pPr>
            <a:r>
              <a:rPr lang="en-US" sz="4000" dirty="0"/>
              <a:t>Series Meeting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Meetings</a:t>
            </a:r>
          </a:p>
        </p:txBody>
      </p:sp>
    </p:spTree>
    <p:extLst>
      <p:ext uri="{BB962C8B-B14F-4D97-AF65-F5344CB8AC3E}">
        <p14:creationId xmlns:p14="http://schemas.microsoft.com/office/powerpoint/2010/main" val="2306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359942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Content Retreat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xfrm>
            <a:off x="1848751" y="3206636"/>
            <a:ext cx="14985177" cy="863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Schedule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sz="3600" dirty="0"/>
              <a:t>Time Frame: 3 months before 6 months</a:t>
            </a:r>
          </a:p>
          <a:p>
            <a:pPr>
              <a:defRPr sz="4000"/>
            </a:pPr>
            <a:r>
              <a:rPr lang="en-US" sz="3600" dirty="0"/>
              <a:t>Make up: Speakers plus (max of 4)</a:t>
            </a:r>
          </a:p>
          <a:p>
            <a:pPr>
              <a:defRPr sz="4000"/>
            </a:pPr>
            <a:r>
              <a:rPr lang="en-US" sz="3600" dirty="0"/>
              <a:t>Goal: Weekly content for 6 months</a:t>
            </a:r>
          </a:p>
          <a:p>
            <a:pPr>
              <a:defRPr sz="4000"/>
            </a:pPr>
            <a:r>
              <a:rPr lang="en-US" sz="3600" dirty="0"/>
              <a:t>Tools: Season Prep Chart, Feedback/ Input Results</a:t>
            </a:r>
          </a:p>
          <a:p>
            <a:pPr>
              <a:defRPr sz="4000"/>
            </a:pPr>
            <a:r>
              <a:rPr lang="en-US" sz="3600" dirty="0"/>
              <a:t>Environment: Get away but access to </a:t>
            </a:r>
            <a:r>
              <a:rPr lang="en-US" sz="3600" dirty="0" err="1"/>
              <a:t>wifi</a:t>
            </a:r>
            <a:r>
              <a:rPr lang="en-US" sz="3600" dirty="0"/>
              <a:t>, dry-marker/easel and other needs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xfrm>
            <a:off x="9717278" y="4292600"/>
            <a:ext cx="7116650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sz="3600" dirty="0"/>
              <a:t>As long as it takes</a:t>
            </a:r>
          </a:p>
          <a:p>
            <a:pPr>
              <a:defRPr sz="4000"/>
            </a:pPr>
            <a:r>
              <a:rPr lang="en-US" sz="3600" dirty="0"/>
              <a:t>Prayer/Share</a:t>
            </a:r>
            <a:endParaRPr sz="3600" dirty="0"/>
          </a:p>
          <a:p>
            <a:pPr>
              <a:defRPr sz="4000"/>
            </a:pPr>
            <a:r>
              <a:rPr lang="en-US" sz="3600" dirty="0"/>
              <a:t>Pattern/Trends analysis</a:t>
            </a:r>
            <a:endParaRPr sz="3600" dirty="0"/>
          </a:p>
          <a:p>
            <a:pPr>
              <a:defRPr sz="4000"/>
            </a:pPr>
            <a:r>
              <a:rPr lang="en-US" sz="3600" dirty="0"/>
              <a:t>Feedback/Input</a:t>
            </a:r>
          </a:p>
          <a:p>
            <a:pPr>
              <a:defRPr sz="4000"/>
            </a:pPr>
            <a:r>
              <a:rPr lang="en-US" sz="3600" dirty="0"/>
              <a:t>Personal sense from God</a:t>
            </a:r>
          </a:p>
          <a:p>
            <a:pPr>
              <a:defRPr sz="4000"/>
            </a:pPr>
            <a:r>
              <a:rPr lang="en-US" sz="3600" dirty="0"/>
              <a:t>Bible Study</a:t>
            </a:r>
          </a:p>
          <a:p>
            <a:pPr>
              <a:defRPr sz="4000"/>
            </a:pPr>
            <a:r>
              <a:rPr lang="en-US" sz="3600" dirty="0"/>
              <a:t>Other Churches</a:t>
            </a:r>
            <a:endParaRPr sz="3600" dirty="0"/>
          </a:p>
          <a:p>
            <a:pPr>
              <a:defRPr sz="4000"/>
            </a:pPr>
            <a:r>
              <a:rPr lang="en-US" sz="3600" dirty="0"/>
              <a:t>Pray and Decide on Series</a:t>
            </a:r>
          </a:p>
          <a:p>
            <a:pPr>
              <a:defRPr sz="4000"/>
            </a:pPr>
            <a:r>
              <a:rPr lang="en-US" sz="3600" dirty="0"/>
              <a:t>Break Down Passages/Bottom lines</a:t>
            </a:r>
          </a:p>
          <a:p>
            <a:pPr>
              <a:defRPr sz="4000"/>
            </a:pPr>
            <a:r>
              <a:rPr lang="en-US" sz="3600" dirty="0"/>
              <a:t>Take break after each series</a:t>
            </a:r>
          </a:p>
          <a:p>
            <a:pPr>
              <a:defRPr sz="4000"/>
            </a:pPr>
            <a:r>
              <a:rPr lang="en-US" sz="3600" dirty="0"/>
              <a:t>Review Season Prep for communion, baptism, YES, etc. fit</a:t>
            </a:r>
          </a:p>
          <a:p>
            <a:pPr>
              <a:defRPr sz="4000"/>
            </a:pPr>
            <a:r>
              <a:rPr lang="en-US" sz="3600" b="1" i="1" dirty="0"/>
              <a:t>Decide on speaker</a:t>
            </a:r>
            <a:endParaRPr sz="3600" b="1" i="1" dirty="0"/>
          </a:p>
          <a:p>
            <a:pPr>
              <a:defRPr sz="4000"/>
            </a:pPr>
            <a:r>
              <a:rPr lang="en-US" sz="3600" dirty="0"/>
              <a:t>Capture and Communicate</a:t>
            </a:r>
          </a:p>
        </p:txBody>
      </p:sp>
    </p:spTree>
    <p:extLst>
      <p:ext uri="{BB962C8B-B14F-4D97-AF65-F5344CB8AC3E}">
        <p14:creationId xmlns:p14="http://schemas.microsoft.com/office/powerpoint/2010/main" val="11157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dirty="0"/>
              <a:t>What do they need to know?</a:t>
            </a:r>
          </a:p>
          <a:p>
            <a:pPr>
              <a:buClrTx/>
            </a:pPr>
            <a:r>
              <a:rPr lang="en-US" dirty="0"/>
              <a:t>Why do they need to know it?</a:t>
            </a:r>
          </a:p>
          <a:p>
            <a:pPr>
              <a:buClrTx/>
            </a:pPr>
            <a:r>
              <a:rPr lang="en-US" dirty="0"/>
              <a:t>What do they need to do?</a:t>
            </a:r>
          </a:p>
          <a:p>
            <a:pPr>
              <a:buClrTx/>
            </a:pPr>
            <a:r>
              <a:rPr lang="en-US" dirty="0"/>
              <a:t>Why do they need to do it?</a:t>
            </a:r>
          </a:p>
          <a:p>
            <a:pPr>
              <a:buClrTx/>
            </a:pPr>
            <a:r>
              <a:rPr lang="en-US" dirty="0"/>
              <a:t>		(From </a:t>
            </a:r>
            <a:r>
              <a:rPr lang="en-US" i="1" dirty="0"/>
              <a:t>Communicating for a Change</a:t>
            </a:r>
            <a:r>
              <a:rPr lang="en-US" dirty="0"/>
              <a:t>, Andy Stanley)</a:t>
            </a:r>
          </a:p>
          <a:p>
            <a:pPr>
              <a:buClrTx/>
            </a:pPr>
            <a:r>
              <a:rPr lang="en-US" dirty="0"/>
              <a:t>How might this tie into the vision, values, practices, programs, events of direction of the church?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Questions for the Bottom Line</a:t>
            </a:r>
          </a:p>
        </p:txBody>
      </p:sp>
    </p:spTree>
    <p:extLst>
      <p:ext uri="{BB962C8B-B14F-4D97-AF65-F5344CB8AC3E}">
        <p14:creationId xmlns:p14="http://schemas.microsoft.com/office/powerpoint/2010/main" val="3553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586802" y="2821490"/>
            <a:ext cx="16310908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/>
              <a:t>January 13	1:1-2 Grace and Peace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In a world of judgement and turmoil, God offers grace and peace. Grasp his grace.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January 20	1:3-6 Chosen and Adopted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We should approach salvation with the same appreciation of child adopted into a family.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January 27	1:7 Redeemed, Forgiven, Lavished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Lavished grace is not wasted grace.  Generosity splashes.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February 3	1:8-10 Unity in Christ Better Together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God’s grace is the greatest unifying power in the world.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February 10	1:11-14  Predestined and Sealed - Signed , sealed, delivered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Every believer should know the role and goal of the Holy Spirit in their lives.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February 17   1:15-17  Wisdom and Revelation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BL: Knowing God will help you live a life of grace toward others.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February 24 1:18-23 Hope and Inheritance, Enlightened and Empowered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/>
              <a:t>BL: The hope, riches and power we have receive is not just for us – news worth sharing! </a:t>
            </a:r>
            <a:endParaRPr lang="en-US" sz="32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 Content  Ephesians 1</a:t>
            </a:r>
          </a:p>
        </p:txBody>
      </p:sp>
    </p:spTree>
    <p:extLst>
      <p:ext uri="{BB962C8B-B14F-4D97-AF65-F5344CB8AC3E}">
        <p14:creationId xmlns:p14="http://schemas.microsoft.com/office/powerpoint/2010/main" val="17252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340166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Meeting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  <a:endParaRPr dirty="0"/>
          </a:p>
          <a:p>
            <a:r>
              <a:rPr lang="en-US" dirty="0"/>
              <a:t>Schedule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xfrm>
            <a:off x="1843278" y="4058429"/>
            <a:ext cx="7116650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sz="3600" dirty="0"/>
              <a:t>Time Frame: 2 months before 6 months</a:t>
            </a:r>
          </a:p>
          <a:p>
            <a:pPr>
              <a:defRPr sz="4000"/>
            </a:pPr>
            <a:r>
              <a:rPr lang="en-US" sz="3600" dirty="0"/>
              <a:t>Make up: Creative and Content Teams (max of 12)</a:t>
            </a:r>
          </a:p>
          <a:p>
            <a:pPr>
              <a:defRPr sz="4000"/>
            </a:pPr>
            <a:r>
              <a:rPr lang="en-US" sz="3600" dirty="0"/>
              <a:t>Goal: Get Series List for 6 months and 1st Series Design</a:t>
            </a:r>
          </a:p>
          <a:p>
            <a:pPr>
              <a:defRPr sz="4000"/>
            </a:pPr>
            <a:r>
              <a:rPr lang="en-US" sz="3600" dirty="0"/>
              <a:t>Tools: Season Prep Chart, Content Retreat Chart</a:t>
            </a:r>
          </a:p>
          <a:p>
            <a:pPr>
              <a:defRPr sz="4000"/>
            </a:pPr>
            <a:r>
              <a:rPr lang="en-US" sz="3600" dirty="0" err="1"/>
              <a:t>Environment:Off</a:t>
            </a:r>
            <a:r>
              <a:rPr lang="en-US" sz="3600" dirty="0"/>
              <a:t> Campus</a:t>
            </a:r>
          </a:p>
          <a:p>
            <a:pPr marL="0" indent="0">
              <a:buNone/>
              <a:defRPr sz="4000"/>
            </a:pPr>
            <a:r>
              <a:rPr lang="en-US" sz="3600" dirty="0"/>
              <a:t>	1. Out of normal routine, unique</a:t>
            </a:r>
          </a:p>
          <a:p>
            <a:pPr marL="0" indent="0">
              <a:buNone/>
              <a:defRPr sz="4000"/>
            </a:pPr>
            <a:r>
              <a:rPr lang="en-US" sz="3600" dirty="0"/>
              <a:t>	2. </a:t>
            </a:r>
            <a:r>
              <a:rPr lang="en-US" sz="3600" dirty="0" err="1"/>
              <a:t>Wifi</a:t>
            </a:r>
            <a:r>
              <a:rPr lang="en-US" sz="3600" dirty="0"/>
              <a:t>, Dry-marker, Easel</a:t>
            </a:r>
          </a:p>
          <a:p>
            <a:pPr marL="0" indent="0">
              <a:buNone/>
              <a:defRPr sz="4000"/>
            </a:pPr>
            <a:r>
              <a:rPr lang="en-US" sz="3600" dirty="0"/>
              <a:t>	3. Snacks and gadgets</a:t>
            </a:r>
          </a:p>
          <a:p>
            <a:pPr marL="0" indent="0">
              <a:buNone/>
              <a:defRPr sz="4000"/>
            </a:pPr>
            <a:r>
              <a:rPr lang="en-US" sz="3600" dirty="0"/>
              <a:t>	4. Comfortable chairs and 	     		standing/pacing room</a:t>
            </a:r>
          </a:p>
          <a:p>
            <a:pPr marL="0" indent="0">
              <a:buNone/>
              <a:defRPr sz="4000"/>
            </a:pPr>
            <a:r>
              <a:rPr lang="en-US" sz="3600" dirty="0"/>
              <a:t>	5. Laughter, experimentation, 	every idea worth a look 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xfrm>
            <a:off x="9717278" y="3983568"/>
            <a:ext cx="7300132" cy="6031554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sz="3600" dirty="0"/>
              <a:t>All day (6 hours plus lunch)</a:t>
            </a:r>
            <a:endParaRPr sz="3600" dirty="0"/>
          </a:p>
          <a:p>
            <a:pPr>
              <a:defRPr sz="4000"/>
            </a:pPr>
            <a:r>
              <a:rPr lang="en-US" sz="3600" dirty="0"/>
              <a:t>Devotion and Prayer</a:t>
            </a:r>
            <a:endParaRPr sz="3600" dirty="0"/>
          </a:p>
          <a:p>
            <a:pPr>
              <a:defRPr sz="4000"/>
            </a:pPr>
            <a:r>
              <a:rPr lang="en-US" sz="3600" dirty="0"/>
              <a:t>Present one series at a time</a:t>
            </a:r>
          </a:p>
          <a:p>
            <a:pPr>
              <a:defRPr sz="4000"/>
            </a:pPr>
            <a:r>
              <a:rPr lang="en-US" sz="3600" dirty="0"/>
              <a:t>Share content decisions and bottom lines</a:t>
            </a:r>
          </a:p>
          <a:p>
            <a:pPr>
              <a:defRPr sz="4000"/>
            </a:pPr>
            <a:r>
              <a:rPr lang="en-US" sz="3600" dirty="0"/>
              <a:t>Brainstorm possible themes from Scripture/Culture</a:t>
            </a:r>
          </a:p>
          <a:p>
            <a:pPr>
              <a:defRPr sz="4000"/>
            </a:pPr>
            <a:r>
              <a:rPr lang="en-US" sz="3600" dirty="0"/>
              <a:t>Deep Dive Theme, Environment, Elements, Rhythm</a:t>
            </a:r>
          </a:p>
          <a:p>
            <a:pPr>
              <a:defRPr sz="4000"/>
            </a:pPr>
            <a:r>
              <a:rPr lang="en-US" sz="3600" dirty="0"/>
              <a:t>Resurface for another idea</a:t>
            </a:r>
          </a:p>
          <a:p>
            <a:pPr>
              <a:defRPr sz="4000"/>
            </a:pPr>
            <a:r>
              <a:rPr lang="en-US" sz="3600" dirty="0"/>
              <a:t>Land the series theme</a:t>
            </a:r>
          </a:p>
          <a:p>
            <a:pPr>
              <a:defRPr sz="4000"/>
            </a:pPr>
            <a:r>
              <a:rPr lang="en-US" sz="3600" dirty="0"/>
              <a:t>Take breaks between series</a:t>
            </a:r>
            <a:endParaRPr sz="3600" dirty="0"/>
          </a:p>
          <a:p>
            <a:pPr>
              <a:defRPr sz="4000"/>
            </a:pPr>
            <a:r>
              <a:rPr lang="en-US" sz="3600" dirty="0"/>
              <a:t>Capture and Communicate</a:t>
            </a:r>
          </a:p>
        </p:txBody>
      </p:sp>
    </p:spTree>
    <p:extLst>
      <p:ext uri="{BB962C8B-B14F-4D97-AF65-F5344CB8AC3E}">
        <p14:creationId xmlns:p14="http://schemas.microsoft.com/office/powerpoint/2010/main" val="13456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5375" y="2786466"/>
            <a:ext cx="15481735" cy="621665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Content is critical,</a:t>
            </a:r>
            <a:br>
              <a:rPr lang="en-US" dirty="0"/>
            </a:br>
            <a:r>
              <a:rPr lang="en-US" dirty="0"/>
              <a:t>but creativity is powerful.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366292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Series Meeting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  <a:endParaRPr dirty="0"/>
          </a:p>
          <a:p>
            <a:r>
              <a:rPr lang="en-US" dirty="0"/>
              <a:t>Schedule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xfrm>
            <a:off x="1843278" y="3991518"/>
            <a:ext cx="7116650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Time Frame: Part of Brainstorm meeting or 6-8 weeks prior to series</a:t>
            </a:r>
          </a:p>
          <a:p>
            <a:pPr>
              <a:defRPr sz="4000"/>
            </a:pPr>
            <a:r>
              <a:rPr lang="en-US" dirty="0"/>
              <a:t>Make up: Top Creative and Content Team members</a:t>
            </a:r>
          </a:p>
          <a:p>
            <a:pPr>
              <a:defRPr sz="4000"/>
            </a:pPr>
            <a:r>
              <a:rPr lang="en-US" dirty="0"/>
              <a:t>Goal: Land and Populate the Series Design</a:t>
            </a:r>
          </a:p>
          <a:p>
            <a:pPr>
              <a:defRPr sz="4000"/>
            </a:pPr>
            <a:r>
              <a:rPr lang="en-US" dirty="0"/>
              <a:t>Tools: Season Prep, Content Retreat, Brainstorm Retreat Charts</a:t>
            </a:r>
          </a:p>
          <a:p>
            <a:pPr>
              <a:defRPr sz="4000"/>
            </a:pPr>
            <a:r>
              <a:rPr lang="en-US" dirty="0"/>
              <a:t>Environment: Meeting room with </a:t>
            </a:r>
            <a:r>
              <a:rPr lang="en-US" dirty="0" err="1"/>
              <a:t>wifi</a:t>
            </a:r>
            <a:r>
              <a:rPr lang="en-US" dirty="0"/>
              <a:t>, dry-marker/easel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xfrm>
            <a:off x="9717278" y="3958064"/>
            <a:ext cx="7875296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3 hours</a:t>
            </a:r>
          </a:p>
          <a:p>
            <a:pPr>
              <a:defRPr sz="4000"/>
            </a:pPr>
            <a:r>
              <a:rPr lang="en-US" dirty="0"/>
              <a:t>Devotional from Content of Series</a:t>
            </a:r>
            <a:endParaRPr dirty="0"/>
          </a:p>
          <a:p>
            <a:pPr>
              <a:defRPr sz="4000"/>
            </a:pPr>
            <a:r>
              <a:rPr lang="en-US" dirty="0"/>
              <a:t>Handout with Series framework</a:t>
            </a:r>
          </a:p>
          <a:p>
            <a:pPr>
              <a:defRPr sz="4000"/>
            </a:pPr>
            <a:r>
              <a:rPr lang="en-US" dirty="0"/>
              <a:t>Share content decisions and bottom lines</a:t>
            </a:r>
          </a:p>
          <a:p>
            <a:pPr>
              <a:defRPr sz="4000"/>
            </a:pPr>
            <a:r>
              <a:rPr lang="en-US" dirty="0"/>
              <a:t>Brainstorm possible Themes</a:t>
            </a:r>
          </a:p>
          <a:p>
            <a:pPr>
              <a:defRPr sz="4000"/>
            </a:pPr>
            <a:r>
              <a:rPr lang="en-US" dirty="0"/>
              <a:t>Deep Dive Theme, Environment, Elements, Rhythm</a:t>
            </a:r>
          </a:p>
          <a:p>
            <a:pPr>
              <a:defRPr sz="4000"/>
            </a:pPr>
            <a:r>
              <a:rPr lang="en-US" dirty="0"/>
              <a:t>Land the series theme</a:t>
            </a:r>
          </a:p>
          <a:p>
            <a:pPr>
              <a:defRPr sz="4000"/>
            </a:pPr>
            <a:r>
              <a:rPr lang="en-US" dirty="0"/>
              <a:t>Plan week by week elements, order, props, next steps, etc.</a:t>
            </a:r>
          </a:p>
          <a:p>
            <a:pPr>
              <a:defRPr sz="4000"/>
            </a:pPr>
            <a:r>
              <a:rPr lang="en-US" dirty="0"/>
              <a:t>Revisit season Prep</a:t>
            </a:r>
          </a:p>
          <a:p>
            <a:pPr>
              <a:defRPr sz="4000"/>
            </a:pPr>
            <a:r>
              <a:rPr lang="en-US" dirty="0"/>
              <a:t>Give assignments</a:t>
            </a:r>
          </a:p>
          <a:p>
            <a:pPr>
              <a:defRPr sz="4000"/>
            </a:pPr>
            <a:r>
              <a:rPr lang="en-US" dirty="0"/>
              <a:t>Capture and Communicate</a:t>
            </a:r>
          </a:p>
        </p:txBody>
      </p:sp>
    </p:spTree>
    <p:extLst>
      <p:ext uri="{BB962C8B-B14F-4D97-AF65-F5344CB8AC3E}">
        <p14:creationId xmlns:p14="http://schemas.microsoft.com/office/powerpoint/2010/main" val="6361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r>
              <a:rPr lang="en-US" dirty="0"/>
              <a:t>What illustrative pictures and concepts already exist in the text?</a:t>
            </a:r>
          </a:p>
          <a:p>
            <a:pPr>
              <a:buClrTx/>
            </a:pPr>
            <a:r>
              <a:rPr lang="en-US" dirty="0"/>
              <a:t>What words evoke pictures or memories?</a:t>
            </a:r>
          </a:p>
          <a:p>
            <a:pPr>
              <a:buClrTx/>
            </a:pPr>
            <a:r>
              <a:rPr lang="en-US" dirty="0"/>
              <a:t>What examples of this do we see in everyday life?</a:t>
            </a:r>
          </a:p>
          <a:p>
            <a:pPr>
              <a:buClrTx/>
            </a:pPr>
            <a:r>
              <a:rPr lang="en-US" dirty="0"/>
              <a:t>Is there a testimony in our congregation/community that punctuates it?</a:t>
            </a:r>
          </a:p>
          <a:p>
            <a:pPr>
              <a:buClrTx/>
            </a:pPr>
            <a:r>
              <a:rPr lang="en-US" dirty="0"/>
              <a:t>Is there a time/theme/situation in culture that seems to be a natural tie?</a:t>
            </a:r>
          </a:p>
          <a:p>
            <a:pPr>
              <a:buClrTx/>
            </a:pPr>
            <a:r>
              <a:rPr lang="en-US" dirty="0"/>
              <a:t>Is there a problem to be solved or a tension to be managed?</a:t>
            </a:r>
          </a:p>
          <a:p>
            <a:pPr>
              <a:buClrTx/>
            </a:pPr>
            <a:r>
              <a:rPr lang="en-US" dirty="0"/>
              <a:t>Is there a tangible way to show or demonstrate the point/picture in the text?</a:t>
            </a:r>
          </a:p>
          <a:p>
            <a:pPr>
              <a:buClrTx/>
            </a:pPr>
            <a:r>
              <a:rPr lang="en-US" dirty="0"/>
              <a:t>What knickknack would make it memorable beyond the service?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Questions</a:t>
            </a:r>
          </a:p>
        </p:txBody>
      </p:sp>
    </p:spTree>
    <p:extLst>
      <p:ext uri="{BB962C8B-B14F-4D97-AF65-F5344CB8AC3E}">
        <p14:creationId xmlns:p14="http://schemas.microsoft.com/office/powerpoint/2010/main" val="24336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094362" y="2397975"/>
            <a:ext cx="16847950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3200" b="1" dirty="0"/>
              <a:t>January 13 Grasping Grace </a:t>
            </a:r>
            <a:r>
              <a:rPr lang="en-US" sz="3200" dirty="0"/>
              <a:t>1:1-2 Grace and Peace  </a:t>
            </a:r>
            <a:r>
              <a:rPr lang="en-US" sz="3200" dirty="0">
                <a:solidFill>
                  <a:srgbClr val="FF0000"/>
                </a:solidFill>
              </a:rPr>
              <a:t>SG SIGNUPS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In a world of judgement and turmoil, God offers grace and peace. Grasp his grace.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January 20 Grasping Love </a:t>
            </a:r>
            <a:r>
              <a:rPr lang="en-US" sz="3200" dirty="0"/>
              <a:t>1:3-6 Chosen and Adopted </a:t>
            </a:r>
            <a:r>
              <a:rPr lang="en-US" sz="3200" dirty="0">
                <a:solidFill>
                  <a:srgbClr val="FF0000"/>
                </a:solidFill>
              </a:rPr>
              <a:t>SG SIGNUPS Highlight Foster Care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We should approach salvation with the same appreciation of child adopted into a family.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January 27 Grasping Forgiveness </a:t>
            </a:r>
            <a:r>
              <a:rPr lang="en-US" sz="3200" dirty="0"/>
              <a:t>1:7 Redeemed, Forgiven, Lavished  </a:t>
            </a:r>
            <a:r>
              <a:rPr lang="en-US" sz="3200" dirty="0">
                <a:solidFill>
                  <a:srgbClr val="FF0000"/>
                </a:solidFill>
              </a:rPr>
              <a:t>SG START YES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Lavished grace is not wasted grace.  Generosity splashes.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February 3 Grasping Biblical Unity </a:t>
            </a:r>
            <a:r>
              <a:rPr lang="en-US" sz="3200" dirty="0"/>
              <a:t>1:8-10 Unity in Christ  </a:t>
            </a:r>
            <a:r>
              <a:rPr lang="en-US" sz="3200" dirty="0">
                <a:solidFill>
                  <a:srgbClr val="FF0000"/>
                </a:solidFill>
              </a:rPr>
              <a:t>COMMUNION Push Community Service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God’s grace is the greatest unifying power in the world.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February 10 Grasping 	Eternal Salvation </a:t>
            </a:r>
            <a:r>
              <a:rPr lang="en-US" sz="3200" dirty="0"/>
              <a:t>1:11-14  Predestined and Sealed - Signed , sealed, delivered  </a:t>
            </a:r>
            <a:r>
              <a:rPr lang="en-US" sz="3200" dirty="0">
                <a:solidFill>
                  <a:srgbClr val="FF0000"/>
                </a:solidFill>
              </a:rPr>
              <a:t>YES Push Community Service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Every believer should know the role and goal of the Holy Spirit in their lives.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February 17 Grasping Spiritual Growth </a:t>
            </a:r>
            <a:r>
              <a:rPr lang="en-US" sz="3200" dirty="0"/>
              <a:t>1:15-17  Wisdom and Revelation  </a:t>
            </a:r>
            <a:r>
              <a:rPr lang="en-US" sz="3200" dirty="0">
                <a:solidFill>
                  <a:srgbClr val="FF0000"/>
                </a:solidFill>
              </a:rPr>
              <a:t>CS Weekend Push Baptism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dirty="0"/>
              <a:t>BL: Knowing God will help you live a life of grace toward others.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February 24 Grasping Purpose </a:t>
            </a:r>
            <a:r>
              <a:rPr lang="en-US" sz="3200" dirty="0"/>
              <a:t>1:18-23 Hope and Inheritance, Enlightened and Empowered</a:t>
            </a:r>
            <a:r>
              <a:rPr lang="en-US" sz="3200" dirty="0">
                <a:solidFill>
                  <a:srgbClr val="FF0000"/>
                </a:solidFill>
              </a:rPr>
              <a:t> Push Baptism</a:t>
            </a:r>
          </a:p>
          <a:p>
            <a:pPr>
              <a:spcBef>
                <a:spcPts val="800"/>
              </a:spcBef>
            </a:pPr>
            <a:r>
              <a:rPr lang="en-US" sz="3200" dirty="0"/>
              <a:t>BL: The hope, riches and power we have receive is not just for us – news worth sharing! </a:t>
            </a:r>
            <a:endParaRPr lang="en-US" sz="32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4362" y="1095847"/>
            <a:ext cx="16125797" cy="1309246"/>
          </a:xfrm>
        </p:spPr>
        <p:txBody>
          <a:bodyPr/>
          <a:lstStyle/>
          <a:p>
            <a:r>
              <a:rPr lang="en-US" dirty="0"/>
              <a:t>In His Grip Ephesians 1</a:t>
            </a:r>
          </a:p>
        </p:txBody>
      </p:sp>
    </p:spTree>
    <p:extLst>
      <p:ext uri="{BB962C8B-B14F-4D97-AF65-F5344CB8AC3E}">
        <p14:creationId xmlns:p14="http://schemas.microsoft.com/office/powerpoint/2010/main" val="7876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2632208"/>
            <a:ext cx="15512724" cy="680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4000" b="1" dirty="0"/>
              <a:t>1. Develop a Theme</a:t>
            </a:r>
            <a:r>
              <a:rPr lang="en-US" sz="4000" dirty="0"/>
              <a:t> - What theme would capture the curiosity of guests and the inviting power of the congregation? Capture Imaginations and Create Invitations</a:t>
            </a:r>
          </a:p>
          <a:p>
            <a:pPr lvl="0"/>
            <a:r>
              <a:rPr lang="en-US" sz="4000" b="1" dirty="0"/>
              <a:t>2. Dream about the Environment</a:t>
            </a:r>
            <a:r>
              <a:rPr lang="en-US" sz="4000" dirty="0"/>
              <a:t> - What can we do in the Environment to help people “buy in to the journey” before they hear the message?   Staging, props, lighting, color</a:t>
            </a:r>
          </a:p>
          <a:p>
            <a:r>
              <a:rPr lang="en-US" sz="4000" b="1" dirty="0"/>
              <a:t>3. Decide the Rhythm</a:t>
            </a:r>
            <a:r>
              <a:rPr lang="en-US" sz="4000" dirty="0"/>
              <a:t>  - What elements/events of church life would flow most naturally with these topics? How can we get one week to flow into the next week?</a:t>
            </a:r>
          </a:p>
          <a:p>
            <a:pPr lvl="0"/>
            <a:r>
              <a:rPr lang="en-US" sz="4000" b="1" dirty="0"/>
              <a:t>4. Design the Service</a:t>
            </a:r>
            <a:r>
              <a:rPr lang="en-US" sz="4000" dirty="0"/>
              <a:t> - What </a:t>
            </a:r>
            <a:r>
              <a:rPr lang="en-US" sz="4000" b="1" dirty="0"/>
              <a:t>Elements</a:t>
            </a:r>
            <a:r>
              <a:rPr lang="en-US" sz="4000" dirty="0"/>
              <a:t> can we add that will enhance the sermon? What </a:t>
            </a:r>
            <a:r>
              <a:rPr lang="en-US" sz="4000" b="1" dirty="0"/>
              <a:t>Music</a:t>
            </a:r>
            <a:r>
              <a:rPr lang="en-US" sz="4000" dirty="0"/>
              <a:t> might set the tone for the topic? What </a:t>
            </a:r>
            <a:r>
              <a:rPr lang="en-US" sz="4000" b="1" dirty="0"/>
              <a:t>Testimony/Story</a:t>
            </a:r>
            <a:r>
              <a:rPr lang="en-US" sz="4000" dirty="0"/>
              <a:t> (Video or live) would bring the topic into reality or priority in people minds? What</a:t>
            </a:r>
            <a:r>
              <a:rPr lang="en-US" sz="4000" b="1" dirty="0"/>
              <a:t> Illustrations </a:t>
            </a:r>
            <a:r>
              <a:rPr lang="en-US" sz="4000" dirty="0"/>
              <a:t>would enhance their understanding of the scripture passage? What </a:t>
            </a:r>
            <a:r>
              <a:rPr lang="en-US" sz="4000" b="1" dirty="0"/>
              <a:t>Extras</a:t>
            </a:r>
            <a:r>
              <a:rPr lang="en-US" sz="4000" dirty="0"/>
              <a:t> would help them remember?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Steps for Series Design</a:t>
            </a:r>
          </a:p>
        </p:txBody>
      </p:sp>
    </p:spTree>
    <p:extLst>
      <p:ext uri="{BB962C8B-B14F-4D97-AF65-F5344CB8AC3E}">
        <p14:creationId xmlns:p14="http://schemas.microsoft.com/office/powerpoint/2010/main" val="4609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7602063" y="11496068"/>
            <a:ext cx="690023" cy="5847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indent="59055" defTabSz="767715">
              <a:defRPr sz="7161">
                <a:solidFill>
                  <a:srgbClr val="FFFFFF"/>
                </a:solidFill>
              </a:defRPr>
            </a:lvl1pPr>
          </a:lstStyle>
          <a:p>
            <a:r>
              <a:rPr lang="en-US" sz="4275" dirty="0"/>
              <a:t>Sample Series</a:t>
            </a:r>
            <a:endParaRPr sz="427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193180" y="2688195"/>
            <a:ext cx="8352264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b="1" dirty="0"/>
              <a:t>Jan 6  - </a:t>
            </a:r>
            <a:r>
              <a:rPr lang="en-US" sz="3200" dirty="0"/>
              <a:t>(School starts Jan 7 ) </a:t>
            </a:r>
            <a:r>
              <a:rPr lang="en-US" sz="3200" dirty="0">
                <a:solidFill>
                  <a:srgbClr val="FF0000"/>
                </a:solidFill>
              </a:rPr>
              <a:t>Youth kickoff INVITE PUSH COMMUNION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Jan 13 –</a:t>
            </a:r>
            <a:r>
              <a:rPr lang="en-US" sz="3200" dirty="0">
                <a:solidFill>
                  <a:srgbClr val="FF0000"/>
                </a:solidFill>
              </a:rPr>
              <a:t> NEW SERIES  SG SIGNUPS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Jan 20 -  (</a:t>
            </a:r>
            <a:r>
              <a:rPr lang="en-US" sz="3200" dirty="0"/>
              <a:t>MLK weekend) </a:t>
            </a:r>
            <a:r>
              <a:rPr lang="en-US" sz="3200" dirty="0">
                <a:solidFill>
                  <a:srgbClr val="FF0000"/>
                </a:solidFill>
              </a:rPr>
              <a:t>SG SIGNUPS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Jan 27 – </a:t>
            </a:r>
            <a:r>
              <a:rPr lang="en-US" sz="3200" dirty="0">
                <a:solidFill>
                  <a:srgbClr val="FF0000"/>
                </a:solidFill>
              </a:rPr>
              <a:t>Start Small Groups  YES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Feb 3 – </a:t>
            </a:r>
            <a:r>
              <a:rPr lang="en-US" sz="3200" dirty="0"/>
              <a:t>(</a:t>
            </a:r>
            <a:r>
              <a:rPr lang="en-US" sz="3200" dirty="0" err="1"/>
              <a:t>Superbowl</a:t>
            </a:r>
            <a:r>
              <a:rPr lang="en-US" sz="3200" dirty="0"/>
              <a:t>) </a:t>
            </a:r>
            <a:r>
              <a:rPr lang="en-US" sz="3200" dirty="0">
                <a:solidFill>
                  <a:srgbClr val="00B050"/>
                </a:solidFill>
              </a:rPr>
              <a:t>Converge 2019 </a:t>
            </a:r>
            <a:r>
              <a:rPr lang="en-US" sz="3200" dirty="0">
                <a:solidFill>
                  <a:srgbClr val="FF0000"/>
                </a:solidFill>
              </a:rPr>
              <a:t>Church Anniversary COMMUNION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b="1" dirty="0"/>
              <a:t>Feb 10  -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YES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Feb 17  - </a:t>
            </a:r>
            <a:r>
              <a:rPr lang="en-US" sz="3200" dirty="0"/>
              <a:t>(Presidents Day) </a:t>
            </a:r>
            <a:r>
              <a:rPr lang="en-US" sz="3200" dirty="0">
                <a:solidFill>
                  <a:srgbClr val="FF0000"/>
                </a:solidFill>
              </a:rPr>
              <a:t>Community Service Weekend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Feb 24 - </a:t>
            </a:r>
            <a:r>
              <a:rPr lang="en-US" sz="3200" dirty="0">
                <a:solidFill>
                  <a:srgbClr val="00B050"/>
                </a:solidFill>
              </a:rPr>
              <a:t>Phoenix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March 3 - </a:t>
            </a:r>
            <a:r>
              <a:rPr lang="en-US" sz="3200" dirty="0">
                <a:solidFill>
                  <a:srgbClr val="FF0000"/>
                </a:solidFill>
              </a:rPr>
              <a:t>BAPTISM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March 10 - </a:t>
            </a:r>
            <a:r>
              <a:rPr lang="en-US" sz="3200" dirty="0"/>
              <a:t>(Spring break) </a:t>
            </a:r>
            <a:r>
              <a:rPr lang="en-US" sz="3200" dirty="0">
                <a:solidFill>
                  <a:srgbClr val="0070C0"/>
                </a:solidFill>
              </a:rPr>
              <a:t>Family Vacation March 11-15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March 17 - </a:t>
            </a:r>
            <a:r>
              <a:rPr lang="en-US" sz="3200" dirty="0"/>
              <a:t>(Spring break) </a:t>
            </a:r>
            <a:r>
              <a:rPr lang="en-US" sz="3200" dirty="0">
                <a:solidFill>
                  <a:srgbClr val="FF0000"/>
                </a:solidFill>
              </a:rPr>
              <a:t>COMMUNION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March 24 -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Sweden</a:t>
            </a:r>
            <a:endParaRPr lang="en-US" sz="3200" b="1" dirty="0"/>
          </a:p>
          <a:p>
            <a:pPr>
              <a:spcBef>
                <a:spcPts val="1200"/>
              </a:spcBef>
            </a:pPr>
            <a:r>
              <a:rPr lang="en-US" sz="3200" b="1" dirty="0"/>
              <a:t>March 31 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Start Small Groups</a:t>
            </a:r>
            <a:endParaRPr lang="en-US" sz="32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January – June 2008</a:t>
            </a:r>
            <a:br>
              <a:rPr lang="en-US" dirty="0"/>
            </a:br>
            <a:endParaRPr lang="en-US" dirty="0"/>
          </a:p>
        </p:txBody>
      </p:sp>
      <p:sp>
        <p:nvSpPr>
          <p:cNvPr id="6" name="Shape 105"/>
          <p:cNvSpPr txBox="1">
            <a:spLocks/>
          </p:cNvSpPr>
          <p:nvPr/>
        </p:nvSpPr>
        <p:spPr>
          <a:xfrm>
            <a:off x="10201941" y="2632208"/>
            <a:ext cx="7729220" cy="6803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>
                <a:srgbClr val="5C666F"/>
              </a:buClr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5C666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3200" b="1" dirty="0"/>
              <a:t>Apr 7 –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Ashlyn’s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Apr 6</a:t>
            </a:r>
            <a:r>
              <a:rPr lang="en-US" sz="3200" dirty="0">
                <a:solidFill>
                  <a:srgbClr val="FF0000"/>
                </a:solidFill>
              </a:rPr>
              <a:t> INVITE PUSH YES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Apr 14 – </a:t>
            </a:r>
            <a:r>
              <a:rPr lang="en-US" sz="3200" dirty="0">
                <a:solidFill>
                  <a:srgbClr val="FF0000"/>
                </a:solidFill>
              </a:rPr>
              <a:t>INVITE PUSH COMMUNION  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Apr 21 - </a:t>
            </a:r>
            <a:r>
              <a:rPr lang="en-US" sz="3200" dirty="0"/>
              <a:t>(EASTER April 19-22 Holiday) </a:t>
            </a:r>
            <a:r>
              <a:rPr lang="en-US" sz="3200" dirty="0">
                <a:solidFill>
                  <a:srgbClr val="FF0000"/>
                </a:solidFill>
              </a:rPr>
              <a:t>YES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Apr 28 -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May 5  - (</a:t>
            </a:r>
            <a:r>
              <a:rPr lang="en-US" sz="3200" dirty="0"/>
              <a:t>Cinco de Mayo) </a:t>
            </a:r>
            <a:r>
              <a:rPr lang="en-US" sz="3200" dirty="0">
                <a:solidFill>
                  <a:srgbClr val="FF0000"/>
                </a:solidFill>
              </a:rPr>
              <a:t>Women’s Retreat COMMUNION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May 12 - (</a:t>
            </a:r>
            <a:r>
              <a:rPr lang="en-US" sz="3200" dirty="0"/>
              <a:t>Mother’s Day) </a:t>
            </a:r>
            <a:r>
              <a:rPr lang="en-US" sz="3200" dirty="0">
                <a:solidFill>
                  <a:srgbClr val="FF0000"/>
                </a:solidFill>
              </a:rPr>
              <a:t>CHILD DEDICATION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May 19 - </a:t>
            </a:r>
            <a:r>
              <a:rPr lang="en-US" sz="3200" dirty="0"/>
              <a:t>(School ends May 23) </a:t>
            </a:r>
            <a:r>
              <a:rPr lang="en-US" sz="3200" dirty="0">
                <a:solidFill>
                  <a:srgbClr val="FF0000"/>
                </a:solidFill>
              </a:rPr>
              <a:t>BAPTISM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May 26 </a:t>
            </a:r>
            <a:r>
              <a:rPr lang="en-US" sz="3200" dirty="0"/>
              <a:t>- (Memorial Day )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June 2 –</a:t>
            </a:r>
            <a:r>
              <a:rPr lang="en-US" sz="3200" dirty="0">
                <a:solidFill>
                  <a:srgbClr val="0070C0"/>
                </a:solidFill>
              </a:rPr>
              <a:t> Anniversary June 4 </a:t>
            </a:r>
            <a:r>
              <a:rPr lang="en-US" sz="3200" dirty="0">
                <a:solidFill>
                  <a:srgbClr val="FF0000"/>
                </a:solidFill>
              </a:rPr>
              <a:t>COMMUNION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June 9  -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 Missions Team Commissioning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June 16 - </a:t>
            </a:r>
            <a:r>
              <a:rPr lang="en-US" sz="3200" dirty="0"/>
              <a:t>(Father’s Day) 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June 23  - </a:t>
            </a:r>
            <a:r>
              <a:rPr lang="en-US" sz="3200" dirty="0">
                <a:solidFill>
                  <a:srgbClr val="0070C0"/>
                </a:solidFill>
              </a:rPr>
              <a:t>Jon’s </a:t>
            </a:r>
            <a:r>
              <a:rPr lang="en-US" sz="3200" dirty="0" err="1">
                <a:solidFill>
                  <a:srgbClr val="0070C0"/>
                </a:solidFill>
              </a:rPr>
              <a:t>Bday</a:t>
            </a:r>
            <a:r>
              <a:rPr lang="en-US" sz="3200" dirty="0">
                <a:solidFill>
                  <a:srgbClr val="0070C0"/>
                </a:solidFill>
              </a:rPr>
              <a:t> June 25</a:t>
            </a:r>
            <a:r>
              <a:rPr lang="en-US" sz="3200" dirty="0">
                <a:solidFill>
                  <a:srgbClr val="FF0000"/>
                </a:solidFill>
              </a:rPr>
              <a:t>  HS Summer Camp</a:t>
            </a:r>
            <a:endParaRPr lang="en-US" sz="3200" b="1" dirty="0"/>
          </a:p>
          <a:p>
            <a:pPr>
              <a:spcBef>
                <a:spcPts val="800"/>
              </a:spcBef>
            </a:pPr>
            <a:r>
              <a:rPr lang="en-US" sz="3200" b="1" dirty="0"/>
              <a:t>June 30 </a:t>
            </a:r>
            <a:r>
              <a:rPr lang="en-US" sz="3200" dirty="0"/>
              <a:t>- </a:t>
            </a:r>
            <a:r>
              <a:rPr lang="en-US" sz="3200" dirty="0">
                <a:solidFill>
                  <a:srgbClr val="00B050"/>
                </a:solidFill>
              </a:rPr>
              <a:t>Germany</a:t>
            </a:r>
            <a:endParaRPr lang="en-US" sz="3200" dirty="0"/>
          </a:p>
          <a:p>
            <a:pPr hangingPunct="1">
              <a:buClrTx/>
            </a:pP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7474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2159802" cy="6803136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/>
              <a:t>Context</a:t>
            </a:r>
            <a:r>
              <a:rPr lang="en-US" sz="4000" dirty="0"/>
              <a:t>: 2008 - Economic downturn in full swing </a:t>
            </a:r>
          </a:p>
          <a:p>
            <a:r>
              <a:rPr lang="en-US" sz="4000" b="1" dirty="0"/>
              <a:t>Congregation: </a:t>
            </a:r>
            <a:r>
              <a:rPr lang="en-US" sz="4000" dirty="0"/>
              <a:t>Spirit of Fear gripped our people </a:t>
            </a:r>
          </a:p>
          <a:p>
            <a:r>
              <a:rPr lang="en-US" sz="4000" b="1" dirty="0"/>
              <a:t>Church: </a:t>
            </a:r>
            <a:r>
              <a:rPr lang="en-US" sz="4000" dirty="0"/>
              <a:t>Stagnancy in giving and serving  </a:t>
            </a:r>
          </a:p>
          <a:p>
            <a:r>
              <a:rPr lang="en-US" sz="4000" b="1" dirty="0"/>
              <a:t>Personal: </a:t>
            </a:r>
            <a:r>
              <a:rPr lang="en-US" sz="4000" dirty="0"/>
              <a:t>God doing a work in my life in generosity </a:t>
            </a:r>
          </a:p>
          <a:p>
            <a:r>
              <a:rPr lang="en-US" sz="4000" b="1" dirty="0"/>
              <a:t>Curriculum: </a:t>
            </a:r>
            <a:r>
              <a:rPr lang="en-US" sz="4000" dirty="0"/>
              <a:t>Treasure Principle by Randy Alcorn</a:t>
            </a:r>
          </a:p>
          <a:p>
            <a:r>
              <a:rPr lang="en-US" sz="4000" b="1" dirty="0"/>
              <a:t>Culture: </a:t>
            </a:r>
            <a:r>
              <a:rPr lang="en-US" sz="4000" dirty="0"/>
              <a:t>Movie of the year - Pirates of the Caribbean </a:t>
            </a:r>
          </a:p>
          <a:p>
            <a:r>
              <a:rPr lang="en-US" sz="4000" b="1" dirty="0"/>
              <a:t>Choice: </a:t>
            </a:r>
            <a:r>
              <a:rPr lang="en-US" sz="4000" dirty="0"/>
              <a:t>Alignment Series for all ages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Theme </a:t>
            </a:r>
          </a:p>
        </p:txBody>
      </p:sp>
    </p:spTree>
    <p:extLst>
      <p:ext uri="{BB962C8B-B14F-4D97-AF65-F5344CB8AC3E}">
        <p14:creationId xmlns:p14="http://schemas.microsoft.com/office/powerpoint/2010/main" val="629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r>
              <a:rPr lang="en-US" sz="4000" dirty="0"/>
              <a:t>Bottom Line: What we think we own is really just on loan.</a:t>
            </a:r>
          </a:p>
          <a:p>
            <a:r>
              <a:rPr lang="en-US" sz="4000" dirty="0"/>
              <a:t>Thought: Our treasure belongs to God and should be used for his purposes.</a:t>
            </a:r>
          </a:p>
          <a:p>
            <a:r>
              <a:rPr lang="en-US" sz="4000" dirty="0"/>
              <a:t>Goal: Our people would adopt a lifestyle of </a:t>
            </a:r>
          </a:p>
          <a:p>
            <a:r>
              <a:rPr lang="en-US" sz="4000" dirty="0"/>
              <a:t>	Give first. Save Second. Live on the Rest.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Title - Pirates</a:t>
            </a:r>
          </a:p>
        </p:txBody>
      </p:sp>
    </p:spTree>
    <p:extLst>
      <p:ext uri="{BB962C8B-B14F-4D97-AF65-F5344CB8AC3E}">
        <p14:creationId xmlns:p14="http://schemas.microsoft.com/office/powerpoint/2010/main" val="3415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754067" y="3100270"/>
            <a:ext cx="12159802" cy="6803136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/>
              <a:t>Long list:</a:t>
            </a:r>
          </a:p>
          <a:p>
            <a:r>
              <a:rPr lang="en-US" sz="4000" b="1" dirty="0"/>
              <a:t>Pirate Ship on Stage</a:t>
            </a:r>
          </a:p>
          <a:p>
            <a:r>
              <a:rPr lang="en-US" sz="4000" b="1" dirty="0"/>
              <a:t>Children’s workers, ushers dressed as pirates</a:t>
            </a:r>
          </a:p>
          <a:p>
            <a:r>
              <a:rPr lang="en-US" sz="4000" b="1" dirty="0"/>
              <a:t>Eye patches</a:t>
            </a:r>
          </a:p>
          <a:p>
            <a:r>
              <a:rPr lang="en-US" sz="4000" b="1" dirty="0"/>
              <a:t>Anchors, hats, parrots, Gold candy, nets, seashells</a:t>
            </a:r>
          </a:p>
          <a:p>
            <a:r>
              <a:rPr lang="en-US" sz="4000" b="1" dirty="0"/>
              <a:t>Sound of ocean, pictures on screen before service</a:t>
            </a:r>
          </a:p>
          <a:p>
            <a:r>
              <a:rPr lang="en-US" sz="4000" b="1" dirty="0"/>
              <a:t>Sea ropes rather than normal in back</a:t>
            </a:r>
          </a:p>
          <a:p>
            <a:r>
              <a:rPr lang="en-US" sz="4000" b="1" dirty="0"/>
              <a:t>Treasure chests in lobby</a:t>
            </a:r>
          </a:p>
          <a:p>
            <a:r>
              <a:rPr lang="en-US" sz="4000" b="1" dirty="0"/>
              <a:t>Website look/feel/sounds and invitation card</a:t>
            </a:r>
            <a:endParaRPr lang="en-US" sz="4000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about Environment</a:t>
            </a:r>
          </a:p>
        </p:txBody>
      </p:sp>
    </p:spTree>
    <p:extLst>
      <p:ext uri="{BB962C8B-B14F-4D97-AF65-F5344CB8AC3E}">
        <p14:creationId xmlns:p14="http://schemas.microsoft.com/office/powerpoint/2010/main" val="934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73404" y="2398262"/>
            <a:ext cx="15464233" cy="71080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3200" b="1" dirty="0"/>
              <a:t>January 13</a:t>
            </a:r>
            <a:r>
              <a:rPr lang="en-US" sz="3200" dirty="0"/>
              <a:t>	</a:t>
            </a:r>
            <a:r>
              <a:rPr lang="en-US" sz="3200" b="1" dirty="0"/>
              <a:t>Everything Be His Principle: </a:t>
            </a:r>
            <a:r>
              <a:rPr lang="en-US" sz="3200" dirty="0"/>
              <a:t>God owns everything and I am his money manager.  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Content: </a:t>
            </a:r>
            <a:r>
              <a:rPr lang="en-US" sz="3200" dirty="0"/>
              <a:t>Abraham Genesis 22  life of faith  </a:t>
            </a:r>
            <a:r>
              <a:rPr lang="en-US" sz="3200" dirty="0">
                <a:solidFill>
                  <a:srgbClr val="0070C0"/>
                </a:solidFill>
              </a:rPr>
              <a:t>Prop: Finger traps  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BL: </a:t>
            </a:r>
            <a:r>
              <a:rPr lang="en-US" sz="3200" dirty="0"/>
              <a:t>What we think we own is really just on loan. </a:t>
            </a:r>
            <a:r>
              <a:rPr lang="en-US" sz="3200" b="1" dirty="0"/>
              <a:t>Thought: </a:t>
            </a:r>
            <a:r>
              <a:rPr lang="en-US" sz="3200" dirty="0"/>
              <a:t>Managers ask a different question than owners.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Step: </a:t>
            </a:r>
            <a:r>
              <a:rPr lang="en-US" sz="3200" dirty="0"/>
              <a:t>I will ask the manager question, not the owner question.  </a:t>
            </a:r>
            <a:r>
              <a:rPr lang="en-US" sz="3200" dirty="0">
                <a:solidFill>
                  <a:srgbClr val="FF0000"/>
                </a:solidFill>
              </a:rPr>
              <a:t>SG Signups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b="1" dirty="0"/>
              <a:t>January 20	Dead Man’s Chest Principle: </a:t>
            </a:r>
            <a:r>
              <a:rPr lang="en-US" sz="3200" dirty="0"/>
              <a:t>God gives us more, not to raise our standard of living, but giving.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Content: </a:t>
            </a:r>
            <a:r>
              <a:rPr lang="en-US" sz="3200" dirty="0"/>
              <a:t>David  1 Chronicles 29:10-14 and Luke 12 bigger barns contrast  </a:t>
            </a:r>
            <a:r>
              <a:rPr lang="en-US" sz="3200" dirty="0">
                <a:solidFill>
                  <a:srgbClr val="0070C0"/>
                </a:solidFill>
              </a:rPr>
              <a:t>Prop: Skittles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BL: </a:t>
            </a:r>
            <a:r>
              <a:rPr lang="en-US" sz="3200" dirty="0"/>
              <a:t>We have more than we need to help those in need.  </a:t>
            </a:r>
            <a:r>
              <a:rPr lang="en-US" sz="3200" b="1" dirty="0"/>
              <a:t>Thought: </a:t>
            </a:r>
            <a:r>
              <a:rPr lang="en-US" sz="3200" dirty="0"/>
              <a:t>Be rich toward God.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Step: </a:t>
            </a:r>
            <a:r>
              <a:rPr lang="en-US" sz="3200" dirty="0"/>
              <a:t>Pray about adopting “Give first. Save second. Live on the rest.”  </a:t>
            </a:r>
            <a:r>
              <a:rPr lang="en-US" sz="3200" dirty="0">
                <a:solidFill>
                  <a:srgbClr val="FF0000"/>
                </a:solidFill>
              </a:rPr>
              <a:t>SG Signups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b="1" dirty="0"/>
              <a:t>January 27</a:t>
            </a:r>
            <a:r>
              <a:rPr lang="en-US" sz="3200" dirty="0"/>
              <a:t>	</a:t>
            </a:r>
            <a:r>
              <a:rPr lang="en-US" sz="3200" b="1" dirty="0"/>
              <a:t>At Worlds End Principle: </a:t>
            </a:r>
            <a:r>
              <a:rPr lang="en-US" sz="3200" dirty="0"/>
              <a:t>We should not live for the dot, but the line.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Content: </a:t>
            </a:r>
            <a:r>
              <a:rPr lang="en-US" sz="3200" dirty="0"/>
              <a:t>Luke 16  Shrewd manager   </a:t>
            </a:r>
            <a:r>
              <a:rPr lang="en-US" sz="3200" dirty="0">
                <a:solidFill>
                  <a:srgbClr val="0070C0"/>
                </a:solidFill>
              </a:rPr>
              <a:t>Prop: Dots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BL: </a:t>
            </a:r>
            <a:r>
              <a:rPr lang="en-US" sz="3200" dirty="0"/>
              <a:t>What we do now can ripple into eternity.   </a:t>
            </a:r>
            <a:r>
              <a:rPr lang="en-US" sz="3200" b="1" dirty="0"/>
              <a:t>Thought: </a:t>
            </a:r>
            <a:r>
              <a:rPr lang="en-US" sz="3200" dirty="0"/>
              <a:t>Use worldly wealthy for evangelistic purposes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Step: </a:t>
            </a:r>
            <a:r>
              <a:rPr lang="en-US" sz="3200" dirty="0"/>
              <a:t>Use Generosity as a form of Evangelism </a:t>
            </a:r>
            <a:r>
              <a:rPr lang="en-US" sz="3200" dirty="0">
                <a:solidFill>
                  <a:srgbClr val="FF0000"/>
                </a:solidFill>
              </a:rPr>
              <a:t>SG Launch    YES – at world’s end I will give account.</a:t>
            </a:r>
            <a:endParaRPr lang="en-US" sz="3200" dirty="0"/>
          </a:p>
          <a:p>
            <a:pPr>
              <a:spcBef>
                <a:spcPts val="800"/>
              </a:spcBef>
            </a:pPr>
            <a:endParaRPr lang="en-US" sz="32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Pirates - Decide Rhythm/Decide Service </a:t>
            </a:r>
          </a:p>
        </p:txBody>
      </p:sp>
    </p:spTree>
    <p:extLst>
      <p:ext uri="{BB962C8B-B14F-4D97-AF65-F5344CB8AC3E}">
        <p14:creationId xmlns:p14="http://schemas.microsoft.com/office/powerpoint/2010/main" val="1828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lvl="0">
              <a:buClrTx/>
            </a:pPr>
            <a:endParaRPr lang="en-US" dirty="0"/>
          </a:p>
          <a:p>
            <a:pPr>
              <a:buClrTx/>
            </a:pPr>
            <a:r>
              <a:rPr lang="en-US" sz="4000" dirty="0"/>
              <a:t>1.</a:t>
            </a:r>
            <a:r>
              <a:rPr lang="en-US" sz="4000" b="1" dirty="0"/>
              <a:t>  Creativity is more prevalent in certain personalities.</a:t>
            </a:r>
          </a:p>
          <a:p>
            <a:pPr lvl="0">
              <a:buClrTx/>
            </a:pPr>
            <a:r>
              <a:rPr lang="en-US" dirty="0"/>
              <a:t>  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in Preaching</a:t>
            </a:r>
          </a:p>
        </p:txBody>
      </p:sp>
    </p:spTree>
    <p:extLst>
      <p:ext uri="{BB962C8B-B14F-4D97-AF65-F5344CB8AC3E}">
        <p14:creationId xmlns:p14="http://schemas.microsoft.com/office/powerpoint/2010/main" val="82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2476091"/>
            <a:ext cx="11968416" cy="680313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3200" b="1" dirty="0"/>
              <a:t>February 3</a:t>
            </a:r>
            <a:r>
              <a:rPr lang="en-US" sz="3200" dirty="0"/>
              <a:t>	</a:t>
            </a:r>
            <a:r>
              <a:rPr lang="en-US" sz="3200" b="1" dirty="0"/>
              <a:t>Curse of the Black Pearl Principle: </a:t>
            </a:r>
            <a:r>
              <a:rPr lang="en-US" sz="3200" dirty="0"/>
              <a:t>Heaven, not earth is my home. 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Content: </a:t>
            </a:r>
            <a:r>
              <a:rPr lang="en-US" sz="3200" dirty="0"/>
              <a:t>Matthew 6:19-24   </a:t>
            </a:r>
            <a:r>
              <a:rPr lang="en-US" sz="3200" dirty="0">
                <a:solidFill>
                  <a:srgbClr val="0070C0"/>
                </a:solidFill>
              </a:rPr>
              <a:t>Prop: Aquarium of Tennis balls  (visual picture of the percentage)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BL: </a:t>
            </a:r>
            <a:r>
              <a:rPr lang="en-US" sz="3200" dirty="0"/>
              <a:t>My heart always goes where I put God’s money.  You can’t serve God and money.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Thought: </a:t>
            </a:r>
            <a:r>
              <a:rPr lang="en-US" sz="3200" dirty="0"/>
              <a:t>If you want to change your heart, move your treasure. 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Step: </a:t>
            </a:r>
            <a:r>
              <a:rPr lang="en-US" sz="3200" dirty="0"/>
              <a:t>I will put God first in my finances.  </a:t>
            </a:r>
            <a:r>
              <a:rPr lang="en-US" sz="3200" dirty="0">
                <a:solidFill>
                  <a:srgbClr val="FF0000"/>
                </a:solidFill>
              </a:rPr>
              <a:t>Community Service Push YES – God first in my life</a:t>
            </a: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3200" b="1" dirty="0"/>
              <a:t>February 10 A Pirates Life for Me?  Principle: </a:t>
            </a:r>
            <a:r>
              <a:rPr lang="en-US" sz="3200" dirty="0"/>
              <a:t>Giving is the only antidote for materialism.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Content: </a:t>
            </a:r>
            <a:r>
              <a:rPr lang="en-US" sz="3200" dirty="0"/>
              <a:t>Gen. 4:1-7, Malachi 3   </a:t>
            </a:r>
            <a:r>
              <a:rPr lang="en-US" sz="3200" dirty="0">
                <a:solidFill>
                  <a:srgbClr val="0070C0"/>
                </a:solidFill>
              </a:rPr>
              <a:t>Prop: Testimony of a person who went to FPU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BL: </a:t>
            </a:r>
            <a:r>
              <a:rPr lang="en-US" sz="3200" dirty="0"/>
              <a:t>The Biblical pattern is Give first. Save Second. Live on the rest.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Thought: </a:t>
            </a:r>
            <a:r>
              <a:rPr lang="en-US" sz="3200" dirty="0"/>
              <a:t>The church has a great opportunity to distinguish ourselves from the world with generosity.</a:t>
            </a:r>
          </a:p>
          <a:p>
            <a:pPr>
              <a:spcBef>
                <a:spcPts val="800"/>
              </a:spcBef>
            </a:pPr>
            <a:r>
              <a:rPr lang="en-US" sz="3200" b="1" dirty="0"/>
              <a:t>Step: </a:t>
            </a:r>
            <a:r>
              <a:rPr lang="en-US" sz="3200" dirty="0"/>
              <a:t>I need to get right side up in my finances by attending FPU.</a:t>
            </a:r>
            <a:r>
              <a:rPr lang="en-US" sz="3200" dirty="0">
                <a:solidFill>
                  <a:srgbClr val="FF0000"/>
                </a:solidFill>
              </a:rPr>
              <a:t>  Communion, Community Service Push</a:t>
            </a:r>
            <a:endParaRPr lang="en-US" sz="3200" dirty="0"/>
          </a:p>
          <a:p>
            <a:pPr>
              <a:spcBef>
                <a:spcPts val="800"/>
              </a:spcBef>
            </a:pPr>
            <a:endParaRPr lang="en-US" sz="1500" b="1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Pirates - Decide Rhythm/Decide Service</a:t>
            </a:r>
          </a:p>
        </p:txBody>
      </p:sp>
    </p:spTree>
    <p:extLst>
      <p:ext uri="{BB962C8B-B14F-4D97-AF65-F5344CB8AC3E}">
        <p14:creationId xmlns:p14="http://schemas.microsoft.com/office/powerpoint/2010/main" val="6472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sz="4000" dirty="0"/>
              <a:t>Your creativity won’t change on its own.  </a:t>
            </a:r>
          </a:p>
          <a:p>
            <a:pPr>
              <a:buClrTx/>
            </a:pPr>
            <a:r>
              <a:rPr lang="en-US" sz="4000" dirty="0"/>
              <a:t>Where you lack discipline add structure.</a:t>
            </a:r>
          </a:p>
          <a:p>
            <a:pPr>
              <a:buClrTx/>
            </a:pPr>
            <a:r>
              <a:rPr lang="en-US" sz="4000" dirty="0"/>
              <a:t>Where you lack ability or bandwidth, add a team.</a:t>
            </a:r>
          </a:p>
          <a:p>
            <a:pPr>
              <a:buClrTx/>
            </a:pPr>
            <a:r>
              <a:rPr lang="en-US" sz="4000" dirty="0"/>
              <a:t>Where you lack time, make time. </a:t>
            </a:r>
          </a:p>
          <a:p>
            <a:pPr>
              <a:buClrTx/>
            </a:pPr>
            <a:r>
              <a:rPr lang="en-US" sz="4000" dirty="0"/>
              <a:t>You can do this!</a:t>
            </a:r>
            <a:endParaRPr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xfrm>
            <a:off x="1883748" y="6947732"/>
            <a:ext cx="7583637" cy="4180632"/>
          </a:xfrm>
          <a:prstGeom prst="rect">
            <a:avLst/>
          </a:prstGeom>
          <a:solidFill>
            <a:srgbClr val="5C666F"/>
          </a:solidFill>
        </p:spPr>
        <p:txBody>
          <a:bodyPr/>
          <a:lstStyle/>
          <a:p>
            <a:pPr>
              <a:defRPr sz="5700">
                <a:solidFill>
                  <a:srgbClr val="FFFFFF"/>
                </a:solidFill>
              </a:defRPr>
            </a:pPr>
            <a:r>
              <a:rPr dirty="0"/>
              <a:t>Thank you</a:t>
            </a:r>
          </a:p>
          <a:p>
            <a:pPr>
              <a:defRPr sz="4400">
                <a:solidFill>
                  <a:srgbClr val="FFFFFF"/>
                </a:solidFill>
              </a:defRPr>
            </a:pPr>
            <a:endParaRPr dirty="0"/>
          </a:p>
          <a:p>
            <a:pPr>
              <a:defRPr sz="4400">
                <a:solidFill>
                  <a:srgbClr val="FFFFFF"/>
                </a:solidFill>
              </a:defRPr>
            </a:pPr>
            <a:r>
              <a:rPr lang="en-US" sz="4400" dirty="0"/>
              <a:t>Scott Ridout</a:t>
            </a:r>
            <a:r>
              <a:rPr sz="4400" dirty="0"/>
              <a:t> </a:t>
            </a:r>
            <a:br>
              <a:rPr sz="4000" dirty="0"/>
            </a:br>
            <a:r>
              <a:rPr lang="en-US" sz="4000" dirty="0" err="1"/>
              <a:t>scott.ridout@converge.org</a:t>
            </a:r>
            <a:endParaRPr sz="4000" dirty="0"/>
          </a:p>
          <a:p>
            <a:pPr>
              <a:defRPr sz="4400">
                <a:solidFill>
                  <a:srgbClr val="FFFFFF"/>
                </a:solidFill>
              </a:defRPr>
            </a:pPr>
            <a:endParaRPr sz="4000" dirty="0"/>
          </a:p>
          <a:p>
            <a:pPr>
              <a:defRPr sz="3000" spc="269">
                <a:solidFill>
                  <a:srgbClr val="FFFFFF"/>
                </a:solidFill>
              </a:defRPr>
            </a:pPr>
            <a:r>
              <a:rPr sz="4000" dirty="0"/>
              <a:t>converge.org</a:t>
            </a:r>
            <a:endParaRPr sz="40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4546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Service Prep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sz="4000" dirty="0"/>
              <a:t>Weekly Planning</a:t>
            </a:r>
          </a:p>
          <a:p>
            <a:pPr>
              <a:buClrTx/>
            </a:pPr>
            <a:r>
              <a:rPr lang="en-US" sz="4000" dirty="0"/>
              <a:t>Walk Through</a:t>
            </a:r>
          </a:p>
          <a:p>
            <a:pPr>
              <a:buClrTx/>
            </a:pPr>
            <a:r>
              <a:rPr lang="en-US" sz="4000" dirty="0"/>
              <a:t>Mini-Evaluation after First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Meetings</a:t>
            </a:r>
          </a:p>
        </p:txBody>
      </p:sp>
    </p:spTree>
    <p:extLst>
      <p:ext uri="{BB962C8B-B14F-4D97-AF65-F5344CB8AC3E}">
        <p14:creationId xmlns:p14="http://schemas.microsoft.com/office/powerpoint/2010/main" val="20786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44214" y="1366292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Weekly Planning Meeting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  <a:endParaRPr dirty="0"/>
          </a:p>
          <a:p>
            <a:r>
              <a:rPr lang="en-US" dirty="0"/>
              <a:t>Schedule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Time Frame: One hour</a:t>
            </a:r>
          </a:p>
          <a:p>
            <a:pPr>
              <a:defRPr sz="4000"/>
            </a:pPr>
            <a:r>
              <a:rPr lang="en-US" dirty="0"/>
              <a:t>Make up: Adult Service Element Leaders</a:t>
            </a:r>
          </a:p>
          <a:p>
            <a:pPr>
              <a:defRPr sz="4000"/>
            </a:pPr>
            <a:r>
              <a:rPr lang="en-US" dirty="0"/>
              <a:t>Goal: Design elements and order of service</a:t>
            </a:r>
          </a:p>
          <a:p>
            <a:pPr>
              <a:defRPr sz="4000"/>
            </a:pPr>
            <a:r>
              <a:rPr lang="en-US" dirty="0"/>
              <a:t>Tools: Meeting structure and four Questions</a:t>
            </a:r>
          </a:p>
          <a:p>
            <a:pPr>
              <a:defRPr sz="4000"/>
            </a:pPr>
            <a:r>
              <a:rPr lang="en-US" dirty="0"/>
              <a:t>Environment: Meeting room with </a:t>
            </a:r>
            <a:r>
              <a:rPr lang="en-US" dirty="0" err="1"/>
              <a:t>wifi</a:t>
            </a:r>
            <a:r>
              <a:rPr lang="en-US" dirty="0"/>
              <a:t>, dry-marker/easel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xfrm>
            <a:off x="9717277" y="4292600"/>
            <a:ext cx="8124673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Celebration of last week and Prayer (15)</a:t>
            </a:r>
          </a:p>
          <a:p>
            <a:pPr>
              <a:defRPr sz="4000"/>
            </a:pPr>
            <a:r>
              <a:rPr lang="en-US" dirty="0"/>
              <a:t>Evaluation 4 Questions (15)</a:t>
            </a:r>
          </a:p>
          <a:p>
            <a:pPr marL="0" lvl="0" indent="0">
              <a:buNone/>
            </a:pPr>
            <a:r>
              <a:rPr lang="en-US" sz="3200" i="1" dirty="0"/>
              <a:t>	1. Was Christ central?</a:t>
            </a:r>
          </a:p>
          <a:p>
            <a:pPr marL="0" lvl="0" indent="0">
              <a:buNone/>
            </a:pPr>
            <a:r>
              <a:rPr lang="en-US" sz="3200" i="1" dirty="0"/>
              <a:t>	2. Were vision and values on display?</a:t>
            </a:r>
          </a:p>
          <a:p>
            <a:pPr marL="0" lvl="0" indent="0">
              <a:buNone/>
            </a:pPr>
            <a:r>
              <a:rPr lang="en-US" sz="3200" i="1" dirty="0"/>
              <a:t>	3. Were people challenged to take a 	step?</a:t>
            </a:r>
          </a:p>
          <a:p>
            <a:pPr marL="0" lvl="0" indent="0">
              <a:buNone/>
            </a:pPr>
            <a:r>
              <a:rPr lang="en-US" sz="3200" i="1" dirty="0"/>
              <a:t>	4. What were the distractions (Cringe 	factors)?</a:t>
            </a:r>
          </a:p>
          <a:p>
            <a:pPr lvl="0"/>
            <a:endParaRPr lang="en-US" sz="1050" b="1" i="1" dirty="0"/>
          </a:p>
          <a:p>
            <a:pPr>
              <a:defRPr sz="4000"/>
            </a:pPr>
            <a:r>
              <a:rPr lang="en-US" dirty="0"/>
              <a:t>Finalize elements, flow, next steps announcements and assignments (15)</a:t>
            </a:r>
          </a:p>
          <a:p>
            <a:pPr>
              <a:defRPr sz="4000"/>
            </a:pPr>
            <a:r>
              <a:rPr lang="en-US" dirty="0"/>
              <a:t>Overview next two weeks (15)</a:t>
            </a:r>
          </a:p>
          <a:p>
            <a:pPr>
              <a:defRPr sz="4000"/>
            </a:pPr>
            <a:r>
              <a:rPr lang="en-US" dirty="0"/>
              <a:t>Capture and Communicate</a:t>
            </a:r>
          </a:p>
        </p:txBody>
      </p:sp>
    </p:spTree>
    <p:extLst>
      <p:ext uri="{BB962C8B-B14F-4D97-AF65-F5344CB8AC3E}">
        <p14:creationId xmlns:p14="http://schemas.microsoft.com/office/powerpoint/2010/main" val="5394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366292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Service Walk Through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  <a:endParaRPr dirty="0"/>
          </a:p>
          <a:p>
            <a:r>
              <a:rPr lang="en-US" dirty="0"/>
              <a:t>Schedule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xfrm>
            <a:off x="1843277" y="4125332"/>
            <a:ext cx="7116650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Time Frame: Prior to First Weekend Service with enough margin to end meeting and open doors 30 minutes prior to service (should take 30 minutes)</a:t>
            </a:r>
          </a:p>
          <a:p>
            <a:pPr>
              <a:defRPr sz="4000"/>
            </a:pPr>
            <a:r>
              <a:rPr lang="en-US" dirty="0"/>
              <a:t>Make up: Coordinator, Speaker, Band, Tech, Stage hand, Host and Element Leader</a:t>
            </a:r>
          </a:p>
          <a:p>
            <a:pPr>
              <a:defRPr sz="4000"/>
            </a:pPr>
            <a:r>
              <a:rPr lang="en-US" dirty="0"/>
              <a:t>Goal: Check quality, content, media and smooth transitions</a:t>
            </a:r>
          </a:p>
          <a:p>
            <a:pPr>
              <a:defRPr sz="4000"/>
            </a:pPr>
            <a:r>
              <a:rPr lang="en-US" dirty="0"/>
              <a:t>Tools: Order of Service</a:t>
            </a:r>
          </a:p>
          <a:p>
            <a:pPr>
              <a:defRPr sz="4000"/>
            </a:pPr>
            <a:r>
              <a:rPr lang="en-US" dirty="0"/>
              <a:t>Environment: Worship center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xfrm>
            <a:off x="9717278" y="4125332"/>
            <a:ext cx="7116650" cy="8042072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Overview elements</a:t>
            </a:r>
          </a:p>
          <a:p>
            <a:pPr>
              <a:defRPr sz="4000"/>
            </a:pPr>
            <a:r>
              <a:rPr lang="en-US" dirty="0"/>
              <a:t>Full walk through of music with slides</a:t>
            </a:r>
          </a:p>
          <a:p>
            <a:pPr>
              <a:defRPr sz="4000"/>
            </a:pPr>
            <a:r>
              <a:rPr lang="en-US" dirty="0"/>
              <a:t>Practice Welcome/announcements</a:t>
            </a:r>
          </a:p>
          <a:p>
            <a:pPr>
              <a:defRPr sz="4000"/>
            </a:pPr>
            <a:r>
              <a:rPr lang="en-US" dirty="0"/>
              <a:t>Videos</a:t>
            </a:r>
          </a:p>
          <a:p>
            <a:pPr>
              <a:defRPr sz="4000"/>
            </a:pPr>
            <a:r>
              <a:rPr lang="en-US" dirty="0"/>
              <a:t>Slides for sermon</a:t>
            </a:r>
          </a:p>
          <a:p>
            <a:pPr>
              <a:defRPr sz="4000"/>
            </a:pPr>
            <a:r>
              <a:rPr lang="en-US" dirty="0"/>
              <a:t>Close of sermon</a:t>
            </a:r>
          </a:p>
          <a:p>
            <a:pPr>
              <a:defRPr sz="4000"/>
            </a:pPr>
            <a:r>
              <a:rPr lang="en-US" dirty="0"/>
              <a:t>Offering </a:t>
            </a:r>
          </a:p>
          <a:p>
            <a:pPr>
              <a:defRPr sz="4000"/>
            </a:pPr>
            <a:r>
              <a:rPr lang="en-US" dirty="0"/>
              <a:t>Staging, lighting</a:t>
            </a:r>
          </a:p>
          <a:p>
            <a:pPr>
              <a:defRPr sz="4000"/>
            </a:pPr>
            <a:r>
              <a:rPr lang="en-US" dirty="0"/>
              <a:t>Spelling and order of slides</a:t>
            </a:r>
          </a:p>
          <a:p>
            <a:pPr>
              <a:defRPr sz="4000"/>
            </a:pPr>
            <a:r>
              <a:rPr lang="en-US" dirty="0"/>
              <a:t>Prayer</a:t>
            </a:r>
          </a:p>
          <a:p>
            <a:pPr>
              <a:defRPr sz="4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381328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Mini-evaluation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  <a:endParaRPr dirty="0"/>
          </a:p>
          <a:p>
            <a:r>
              <a:rPr lang="en-US" dirty="0"/>
              <a:t>Schedule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Time Frame: After First Service (should take 5-10 minutes)</a:t>
            </a:r>
          </a:p>
          <a:p>
            <a:pPr>
              <a:defRPr sz="4000"/>
            </a:pPr>
            <a:r>
              <a:rPr lang="en-US" dirty="0"/>
              <a:t>Make up: Coordinator, Speaker, Band Leader, Host and Tech</a:t>
            </a:r>
          </a:p>
          <a:p>
            <a:pPr>
              <a:defRPr sz="4000"/>
            </a:pPr>
            <a:r>
              <a:rPr lang="en-US" dirty="0"/>
              <a:t>Goal: Make Minor Adjustments or eliminate major cringe factors</a:t>
            </a:r>
          </a:p>
          <a:p>
            <a:pPr>
              <a:defRPr sz="4000"/>
            </a:pPr>
            <a:r>
              <a:rPr lang="en-US" dirty="0"/>
              <a:t>Tools: Intuition</a:t>
            </a:r>
          </a:p>
          <a:p>
            <a:pPr>
              <a:defRPr sz="4000"/>
            </a:pPr>
            <a:r>
              <a:rPr lang="en-US" dirty="0"/>
              <a:t>Environment: Green Room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Popcorn Positives</a:t>
            </a:r>
          </a:p>
          <a:p>
            <a:pPr>
              <a:defRPr sz="4000"/>
            </a:pPr>
            <a:r>
              <a:rPr lang="en-US" dirty="0"/>
              <a:t>Examine Time Frame</a:t>
            </a:r>
          </a:p>
          <a:p>
            <a:pPr>
              <a:defRPr sz="4000"/>
            </a:pPr>
            <a:r>
              <a:rPr lang="en-US" dirty="0"/>
              <a:t>ID major cringe and minor adjustments</a:t>
            </a:r>
          </a:p>
          <a:p>
            <a:pPr>
              <a:defRPr sz="4000"/>
            </a:pPr>
            <a:r>
              <a:rPr lang="en-US" dirty="0"/>
              <a:t>Give assignments</a:t>
            </a:r>
          </a:p>
          <a:p>
            <a:pPr>
              <a:defRPr sz="4000"/>
            </a:pPr>
            <a:r>
              <a:rPr lang="en-US" dirty="0"/>
              <a:t>Break!</a:t>
            </a:r>
          </a:p>
          <a:p>
            <a:pPr>
              <a:defRPr sz="4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Sermon Prep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5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r>
              <a:rPr lang="en-US" sz="4000" dirty="0"/>
              <a:t>Study Habits</a:t>
            </a:r>
          </a:p>
          <a:p>
            <a:r>
              <a:rPr lang="en-US" sz="4000" dirty="0"/>
              <a:t>Preaching Style and Preferences</a:t>
            </a:r>
          </a:p>
          <a:p>
            <a:r>
              <a:rPr lang="en-US" sz="4000" dirty="0"/>
              <a:t>Helpful tools</a:t>
            </a:r>
          </a:p>
          <a:p>
            <a:r>
              <a:rPr lang="en-US" sz="4000" dirty="0"/>
              <a:t>Know and do</a:t>
            </a:r>
          </a:p>
          <a:p>
            <a:r>
              <a:rPr lang="en-US" sz="4000" dirty="0"/>
              <a:t>Me we God you we</a:t>
            </a:r>
          </a:p>
          <a:p>
            <a:r>
              <a:rPr lang="en-US" sz="4000" dirty="0"/>
              <a:t>SCORE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marL="685800" indent="-685800">
              <a:buClrTx/>
              <a:buAutoNum type="arabicPeriod"/>
            </a:pPr>
            <a:endParaRPr lang="en-US" b="1" dirty="0"/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is more prevalent in certain personalities.</a:t>
            </a:r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increases with more margin and focus.</a:t>
            </a:r>
            <a:endParaRPr lang="en-US" sz="4000" dirty="0"/>
          </a:p>
          <a:p>
            <a:pPr marL="685800" indent="-685800">
              <a:buClrTx/>
              <a:buFontTx/>
              <a:buAutoNum type="arabicPeriod"/>
            </a:pPr>
            <a:endParaRPr lang="en-US" dirty="0"/>
          </a:p>
          <a:p>
            <a:pPr marL="685800" indent="-685800">
              <a:buClrTx/>
              <a:buAutoNum type="arabicPeriod"/>
            </a:pPr>
            <a:endParaRPr lang="en-US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in Preaching</a:t>
            </a:r>
          </a:p>
        </p:txBody>
      </p:sp>
    </p:spTree>
    <p:extLst>
      <p:ext uri="{BB962C8B-B14F-4D97-AF65-F5344CB8AC3E}">
        <p14:creationId xmlns:p14="http://schemas.microsoft.com/office/powerpoint/2010/main" val="19892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Self Prep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7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r>
              <a:rPr lang="en-US" sz="4000" dirty="0"/>
              <a:t>How often you preach</a:t>
            </a:r>
          </a:p>
          <a:p>
            <a:r>
              <a:rPr lang="en-US" sz="4000" dirty="0"/>
              <a:t>Keeping your spiritual life strong</a:t>
            </a:r>
          </a:p>
          <a:p>
            <a:r>
              <a:rPr lang="en-US" sz="4000" dirty="0"/>
              <a:t>Devotional habits</a:t>
            </a:r>
          </a:p>
          <a:p>
            <a:r>
              <a:rPr lang="en-US" sz="4000" dirty="0"/>
              <a:t>Prayer</a:t>
            </a:r>
          </a:p>
          <a:p>
            <a:r>
              <a:rPr lang="en-US" sz="4000" dirty="0"/>
              <a:t>Marriage and family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5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52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sz="4000" dirty="0"/>
              <a:t>Your creativity won’t change on its own.  </a:t>
            </a:r>
          </a:p>
          <a:p>
            <a:pPr>
              <a:buClrTx/>
            </a:pPr>
            <a:r>
              <a:rPr lang="en-US" sz="4000" dirty="0"/>
              <a:t>Where you lack discipline add structure.</a:t>
            </a:r>
          </a:p>
          <a:p>
            <a:pPr>
              <a:buClrTx/>
            </a:pPr>
            <a:r>
              <a:rPr lang="en-US" sz="4000" dirty="0"/>
              <a:t>Where you lack ability or bandwidth, add a team.</a:t>
            </a:r>
          </a:p>
          <a:p>
            <a:pPr>
              <a:buClrTx/>
            </a:pPr>
            <a:r>
              <a:rPr lang="en-US" sz="4000" dirty="0"/>
              <a:t>Where you lack time, make time. </a:t>
            </a:r>
          </a:p>
          <a:p>
            <a:pPr>
              <a:buClrTx/>
            </a:pPr>
            <a:r>
              <a:rPr lang="en-US" sz="4000" dirty="0"/>
              <a:t>You can do this!</a:t>
            </a:r>
            <a:endParaRPr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xfrm>
            <a:off x="1883748" y="6947732"/>
            <a:ext cx="7349462" cy="4796185"/>
          </a:xfrm>
          <a:prstGeom prst="rect">
            <a:avLst/>
          </a:prstGeom>
          <a:solidFill>
            <a:srgbClr val="5C666F"/>
          </a:solidFill>
        </p:spPr>
        <p:txBody>
          <a:bodyPr/>
          <a:lstStyle/>
          <a:p>
            <a:pPr>
              <a:defRPr sz="5700">
                <a:solidFill>
                  <a:srgbClr val="FFFFFF"/>
                </a:solidFill>
              </a:defRPr>
            </a:pPr>
            <a:r>
              <a:rPr dirty="0"/>
              <a:t>Thank you</a:t>
            </a:r>
          </a:p>
          <a:p>
            <a:pPr>
              <a:defRPr sz="4400">
                <a:solidFill>
                  <a:srgbClr val="FFFFFF"/>
                </a:solidFill>
              </a:defRPr>
            </a:pPr>
            <a:endParaRPr dirty="0"/>
          </a:p>
          <a:p>
            <a:pPr>
              <a:defRPr sz="4400">
                <a:solidFill>
                  <a:srgbClr val="FFFFFF"/>
                </a:solidFill>
              </a:defRPr>
            </a:pPr>
            <a:r>
              <a:rPr lang="en-US" dirty="0"/>
              <a:t>Scott Ridout</a:t>
            </a:r>
            <a:r>
              <a:rPr dirty="0"/>
              <a:t> </a:t>
            </a:r>
            <a:br>
              <a:rPr dirty="0"/>
            </a:br>
            <a:r>
              <a:rPr lang="en-US" sz="4000" dirty="0" err="1"/>
              <a:t>scott.ridout@converge.org</a:t>
            </a:r>
            <a:endParaRPr sz="4000" dirty="0"/>
          </a:p>
          <a:p>
            <a:pPr>
              <a:defRPr sz="4400">
                <a:solidFill>
                  <a:srgbClr val="FFFFFF"/>
                </a:solidFill>
              </a:defRPr>
            </a:pPr>
            <a:endParaRPr sz="4000" dirty="0"/>
          </a:p>
          <a:p>
            <a:pPr>
              <a:defRPr sz="3000" spc="269">
                <a:solidFill>
                  <a:srgbClr val="FFFFFF"/>
                </a:solidFill>
              </a:defRPr>
            </a:pPr>
            <a:r>
              <a:rPr sz="4000" dirty="0"/>
              <a:t>converge.org</a:t>
            </a:r>
            <a:endParaRPr sz="4000" dirty="0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marL="685800" indent="-685800">
              <a:buClrTx/>
              <a:buAutoNum type="arabicPeriod"/>
            </a:pPr>
            <a:endParaRPr lang="en-US" b="1" dirty="0"/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is more prevalent in certain personalities.</a:t>
            </a:r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increases with more margin and focus..</a:t>
            </a:r>
            <a:endParaRPr lang="en-US" sz="4000" dirty="0"/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Creativity increases with planning.</a:t>
            </a:r>
            <a:r>
              <a:rPr lang="en-US" sz="4000" dirty="0"/>
              <a:t> </a:t>
            </a:r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in Preaching</a:t>
            </a:r>
          </a:p>
        </p:txBody>
      </p:sp>
    </p:spTree>
    <p:extLst>
      <p:ext uri="{BB962C8B-B14F-4D97-AF65-F5344CB8AC3E}">
        <p14:creationId xmlns:p14="http://schemas.microsoft.com/office/powerpoint/2010/main" val="5469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1843277" y="4048124"/>
            <a:ext cx="15512724" cy="6803136"/>
          </a:xfrm>
          <a:prstGeom prst="rect">
            <a:avLst/>
          </a:prstGeom>
        </p:spPr>
        <p:txBody>
          <a:bodyPr/>
          <a:lstStyle/>
          <a:p>
            <a:pPr marL="685800" indent="-685800">
              <a:buClrTx/>
              <a:buAutoNum type="arabicPeriod"/>
            </a:pPr>
            <a:endParaRPr lang="en-US" b="1" dirty="0"/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is more prevalent in certain personalities.</a:t>
            </a:r>
          </a:p>
          <a:p>
            <a:pPr marL="685800" indent="-685800">
              <a:buClrTx/>
              <a:buFontTx/>
              <a:buAutoNum type="arabicPeriod"/>
            </a:pPr>
            <a:r>
              <a:rPr lang="en-US" sz="4000" b="1" dirty="0"/>
              <a:t>Creativity increases with more margin and focus.</a:t>
            </a:r>
            <a:endParaRPr lang="en-US" sz="4000" dirty="0"/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Creativity increases with planning.</a:t>
            </a:r>
            <a:r>
              <a:rPr lang="en-US" sz="4000" dirty="0"/>
              <a:t> </a:t>
            </a:r>
          </a:p>
          <a:p>
            <a:pPr marL="685800" indent="-685800">
              <a:buClrTx/>
              <a:buAutoNum type="arabicPeriod"/>
            </a:pPr>
            <a:r>
              <a:rPr lang="en-US" sz="4000" b="1" dirty="0"/>
              <a:t>Creativity increases with a team.</a:t>
            </a:r>
            <a:r>
              <a:rPr lang="en-US" sz="4000" dirty="0"/>
              <a:t> </a:t>
            </a:r>
          </a:p>
          <a:p>
            <a:pPr marL="685800" indent="-685800">
              <a:buClrTx/>
              <a:buAutoNum type="arabicPeriod"/>
            </a:pPr>
            <a:endParaRPr lang="en-US" dirty="0"/>
          </a:p>
          <a:p>
            <a:pPr>
              <a:buClrTx/>
            </a:pP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in Preaching</a:t>
            </a:r>
          </a:p>
        </p:txBody>
      </p:sp>
    </p:spTree>
    <p:extLst>
      <p:ext uri="{BB962C8B-B14F-4D97-AF65-F5344CB8AC3E}">
        <p14:creationId xmlns:p14="http://schemas.microsoft.com/office/powerpoint/2010/main" val="14265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1780332" y="3394075"/>
            <a:ext cx="9320510" cy="202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Building a Team</a:t>
            </a:r>
            <a:endParaRPr dirty="0"/>
          </a:p>
        </p:txBody>
      </p:sp>
      <p:pic>
        <p:nvPicPr>
          <p:cNvPr id="114" name="Conv-corner-lines-wht.png"/>
          <p:cNvPicPr>
            <a:picLocks noChangeAspect="1"/>
          </p:cNvPicPr>
          <p:nvPr/>
        </p:nvPicPr>
        <p:blipFill>
          <a:blip r:embed="rId2">
            <a:alphaModFix amt="50232"/>
            <a:extLst/>
          </a:blip>
          <a:stretch>
            <a:fillRect/>
          </a:stretch>
        </p:blipFill>
        <p:spPr>
          <a:xfrm>
            <a:off x="-83611" y="1714500"/>
            <a:ext cx="3727884" cy="373934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044575" y="1128286"/>
            <a:ext cx="15754351" cy="10661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Types of Teams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xfrm>
            <a:off x="1843277" y="3131118"/>
            <a:ext cx="14985177" cy="8636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Content Team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rPr lang="en-US" dirty="0"/>
              <a:t>Theologically Trained/Skilled</a:t>
            </a:r>
          </a:p>
          <a:p>
            <a:pPr>
              <a:defRPr sz="4000"/>
            </a:pPr>
            <a:r>
              <a:rPr lang="en-US" dirty="0"/>
              <a:t>Discipleship Oriented</a:t>
            </a:r>
          </a:p>
          <a:p>
            <a:pPr>
              <a:defRPr sz="4000"/>
            </a:pPr>
            <a:r>
              <a:rPr lang="en-US" dirty="0"/>
              <a:t>Internet Savvy</a:t>
            </a:r>
          </a:p>
          <a:p>
            <a:pPr>
              <a:defRPr sz="4000"/>
            </a:pPr>
            <a:r>
              <a:rPr lang="en-US" dirty="0"/>
              <a:t>Researchers</a:t>
            </a:r>
          </a:p>
          <a:p>
            <a:pPr>
              <a:defRPr sz="4000"/>
            </a:pPr>
            <a:r>
              <a:rPr lang="en-US" dirty="0"/>
              <a:t>Trivia Buffs</a:t>
            </a:r>
          </a:p>
          <a:p>
            <a:pPr>
              <a:defRPr sz="4000"/>
            </a:pPr>
            <a:r>
              <a:rPr lang="en-US" dirty="0"/>
              <a:t>Wordsmiths</a:t>
            </a:r>
          </a:p>
        </p:txBody>
      </p:sp>
    </p:spTree>
    <p:extLst>
      <p:ext uri="{BB962C8B-B14F-4D97-AF65-F5344CB8AC3E}">
        <p14:creationId xmlns:p14="http://schemas.microsoft.com/office/powerpoint/2010/main" val="21089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C666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C666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C666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2798</Words>
  <Application>Microsoft Macintosh PowerPoint</Application>
  <PresentationFormat>Custom</PresentationFormat>
  <Paragraphs>591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Helvetica</vt:lpstr>
      <vt:lpstr>Helvetica Light</vt:lpstr>
      <vt:lpstr>Helvetica Neue</vt:lpstr>
      <vt:lpstr>Wingdings</vt:lpstr>
      <vt:lpstr>White</vt:lpstr>
      <vt:lpstr>Creative Preaching</vt:lpstr>
      <vt:lpstr>Setting a Foundation</vt:lpstr>
      <vt:lpstr>   Content is critical, but creativity is powerful.</vt:lpstr>
      <vt:lpstr>Creativity in Preaching</vt:lpstr>
      <vt:lpstr>Creativity in Preaching</vt:lpstr>
      <vt:lpstr>Creativity in Preaching</vt:lpstr>
      <vt:lpstr>Creativity in Preaching</vt:lpstr>
      <vt:lpstr>Building a Team</vt:lpstr>
      <vt:lpstr>Types of Teams</vt:lpstr>
      <vt:lpstr>Types of Teams</vt:lpstr>
      <vt:lpstr>Building a Process</vt:lpstr>
      <vt:lpstr>The 5 “S”  Process</vt:lpstr>
      <vt:lpstr>Season Prep</vt:lpstr>
      <vt:lpstr>6 Month Season Prep</vt:lpstr>
      <vt:lpstr>January – June 2019</vt:lpstr>
      <vt:lpstr>6 Month Season Prep</vt:lpstr>
      <vt:lpstr>January – June 2019</vt:lpstr>
      <vt:lpstr>January – June 2019</vt:lpstr>
      <vt:lpstr>January – June 2019</vt:lpstr>
      <vt:lpstr>January – June 2019</vt:lpstr>
      <vt:lpstr>6 Month Season Prep</vt:lpstr>
      <vt:lpstr>Movement Questions to Consider</vt:lpstr>
      <vt:lpstr>January – June 2019</vt:lpstr>
      <vt:lpstr>Series Prep</vt:lpstr>
      <vt:lpstr>3 Types of Meetings</vt:lpstr>
      <vt:lpstr>Content Retreat</vt:lpstr>
      <vt:lpstr>Content Questions for the Bottom Line</vt:lpstr>
      <vt:lpstr>Decide Content  Ephesians 1</vt:lpstr>
      <vt:lpstr>Brainstorm Meeting</vt:lpstr>
      <vt:lpstr>Series Meeting</vt:lpstr>
      <vt:lpstr>Creativity Questions</vt:lpstr>
      <vt:lpstr>In His Grip Ephesians 1</vt:lpstr>
      <vt:lpstr>Four Steps for Series Design</vt:lpstr>
      <vt:lpstr>Sample Series</vt:lpstr>
      <vt:lpstr>January – June 2008 </vt:lpstr>
      <vt:lpstr>Develop A Theme </vt:lpstr>
      <vt:lpstr>Series Title - Pirates</vt:lpstr>
      <vt:lpstr>Dream about Environment</vt:lpstr>
      <vt:lpstr>Pirates - Decide Rhythm/Decide Service </vt:lpstr>
      <vt:lpstr>Pirates - Decide Rhythm/Decide Service</vt:lpstr>
      <vt:lpstr>Consider…</vt:lpstr>
      <vt:lpstr>PowerPoint Presentation</vt:lpstr>
      <vt:lpstr>Service Prep</vt:lpstr>
      <vt:lpstr>3 Types of Meetings</vt:lpstr>
      <vt:lpstr>Weekly Planning Meeting</vt:lpstr>
      <vt:lpstr>Service Walk Through</vt:lpstr>
      <vt:lpstr>Mini-evaluation</vt:lpstr>
      <vt:lpstr>Sermon Prep</vt:lpstr>
      <vt:lpstr>Elements…</vt:lpstr>
      <vt:lpstr>Self Prep</vt:lpstr>
      <vt:lpstr>Elements…</vt:lpstr>
      <vt:lpstr>Consider…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Becki Hedstrom</dc:creator>
  <cp:keywords/>
  <dc:description/>
  <cp:lastModifiedBy>Microsoft Office User</cp:lastModifiedBy>
  <cp:revision>63</cp:revision>
  <dcterms:modified xsi:type="dcterms:W3CDTF">2018-10-20T14:54:29Z</dcterms:modified>
  <cp:category/>
</cp:coreProperties>
</file>